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432" r:id="rId2"/>
    <p:sldId id="424" r:id="rId3"/>
    <p:sldId id="425" r:id="rId4"/>
    <p:sldId id="431" r:id="rId5"/>
    <p:sldId id="427" r:id="rId6"/>
    <p:sldId id="433" r:id="rId7"/>
    <p:sldId id="435" r:id="rId8"/>
    <p:sldId id="426" r:id="rId9"/>
    <p:sldId id="434" r:id="rId10"/>
    <p:sldId id="428" r:id="rId11"/>
    <p:sldId id="429" r:id="rId12"/>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94"/>
  </p:normalViewPr>
  <p:slideViewPr>
    <p:cSldViewPr snapToGrid="0" snapToObjects="1">
      <p:cViewPr varScale="1">
        <p:scale>
          <a:sx n="62" d="100"/>
          <a:sy n="62" d="100"/>
        </p:scale>
        <p:origin x="1424" y="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03C4F021-E993-4EE8-BCD2-805D275D6691}" type="datetimeFigureOut">
              <a:rPr lang="en-US" smtClean="0"/>
              <a:t>4/20/2021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070F7F8C-1EA9-44F1-9262-2B8D5C488080}" type="slidenum">
              <a:rPr lang="en-US" smtClean="0"/>
              <a:t>‹#›</a:t>
            </a:fld>
            <a:endParaRPr lang="en-US"/>
          </a:p>
        </p:txBody>
      </p:sp>
    </p:spTree>
    <p:extLst>
      <p:ext uri="{BB962C8B-B14F-4D97-AF65-F5344CB8AC3E}">
        <p14:creationId xmlns:p14="http://schemas.microsoft.com/office/powerpoint/2010/main" val="3294681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introduce yourself and the program. Feel free to share about your education/career background, how long you’ve been teaching, etc. </a:t>
            </a:r>
          </a:p>
        </p:txBody>
      </p:sp>
      <p:sp>
        <p:nvSpPr>
          <p:cNvPr id="4" name="Slide Number Placeholder 3"/>
          <p:cNvSpPr>
            <a:spLocks noGrp="1"/>
          </p:cNvSpPr>
          <p:nvPr>
            <p:ph type="sldNum" sz="quarter" idx="5"/>
          </p:nvPr>
        </p:nvSpPr>
        <p:spPr/>
        <p:txBody>
          <a:bodyPr/>
          <a:lstStyle/>
          <a:p>
            <a:fld id="{070F7F8C-1EA9-44F1-9262-2B8D5C488080}" type="slidenum">
              <a:rPr lang="en-US" smtClean="0"/>
              <a:t>1</a:t>
            </a:fld>
            <a:endParaRPr lang="en-US"/>
          </a:p>
        </p:txBody>
      </p:sp>
    </p:spTree>
    <p:extLst>
      <p:ext uri="{BB962C8B-B14F-4D97-AF65-F5344CB8AC3E}">
        <p14:creationId xmlns:p14="http://schemas.microsoft.com/office/powerpoint/2010/main" val="119752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2</a:t>
            </a:fld>
            <a:endParaRPr lang="en-US"/>
          </a:p>
        </p:txBody>
      </p:sp>
    </p:spTree>
    <p:extLst>
      <p:ext uri="{BB962C8B-B14F-4D97-AF65-F5344CB8AC3E}">
        <p14:creationId xmlns:p14="http://schemas.microsoft.com/office/powerpoint/2010/main" val="2822973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3</a:t>
            </a:fld>
            <a:endParaRPr lang="en-US"/>
          </a:p>
        </p:txBody>
      </p:sp>
    </p:spTree>
    <p:extLst>
      <p:ext uri="{BB962C8B-B14F-4D97-AF65-F5344CB8AC3E}">
        <p14:creationId xmlns:p14="http://schemas.microsoft.com/office/powerpoint/2010/main" val="537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4</a:t>
            </a:fld>
            <a:endParaRPr lang="en-US"/>
          </a:p>
        </p:txBody>
      </p:sp>
    </p:spTree>
    <p:extLst>
      <p:ext uri="{BB962C8B-B14F-4D97-AF65-F5344CB8AC3E}">
        <p14:creationId xmlns:p14="http://schemas.microsoft.com/office/powerpoint/2010/main" val="1589821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5</a:t>
            </a:fld>
            <a:endParaRPr lang="en-US"/>
          </a:p>
        </p:txBody>
      </p:sp>
    </p:spTree>
    <p:extLst>
      <p:ext uri="{BB962C8B-B14F-4D97-AF65-F5344CB8AC3E}">
        <p14:creationId xmlns:p14="http://schemas.microsoft.com/office/powerpoint/2010/main" val="1512993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8</a:t>
            </a:fld>
            <a:endParaRPr lang="en-US"/>
          </a:p>
        </p:txBody>
      </p:sp>
    </p:spTree>
    <p:extLst>
      <p:ext uri="{BB962C8B-B14F-4D97-AF65-F5344CB8AC3E}">
        <p14:creationId xmlns:p14="http://schemas.microsoft.com/office/powerpoint/2010/main" val="844843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E5604AE-F173-4B68-A0D5-29796811734E}" type="slidenum">
              <a:rPr lang="en-US" smtClean="0"/>
              <a:pPr>
                <a:defRPr/>
              </a:pPr>
              <a:t>10</a:t>
            </a:fld>
            <a:endParaRPr lang="en-US"/>
          </a:p>
        </p:txBody>
      </p:sp>
    </p:spTree>
    <p:extLst>
      <p:ext uri="{BB962C8B-B14F-4D97-AF65-F5344CB8AC3E}">
        <p14:creationId xmlns:p14="http://schemas.microsoft.com/office/powerpoint/2010/main" val="420416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52D527-731D-D143-AA4A-0AC91A7C8878}"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302580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52D527-731D-D143-AA4A-0AC91A7C8878}"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167737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52D527-731D-D143-AA4A-0AC91A7C8878}"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2967008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647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914400" y="1219200"/>
            <a:ext cx="7315200" cy="4419600"/>
          </a:xfrm>
          <a:prstGeom prst="rect">
            <a:avLst/>
          </a:prstGeom>
        </p:spPr>
        <p:txBody>
          <a:bodyPr vert="horz" lIns="0" tIns="0" rIns="0" bIns="0" rtlCol="0">
            <a:normAutofit/>
          </a:bodyPr>
          <a:lstStyle>
            <a:lvl1pPr marL="0" indent="0" algn="l">
              <a:buNone/>
              <a:defRPr sz="3200" b="0"/>
            </a:lvl1pPr>
          </a:lstStyle>
          <a:p>
            <a:pPr lvl="0"/>
            <a:r>
              <a:rPr lang="en-US" dirty="0"/>
              <a:t>Text here</a:t>
            </a:r>
          </a:p>
        </p:txBody>
      </p:sp>
      <p:pic>
        <p:nvPicPr>
          <p:cNvPr id="4" name="Picture 3">
            <a:extLst>
              <a:ext uri="{FF2B5EF4-FFF2-40B4-BE49-F238E27FC236}">
                <a16:creationId xmlns:a16="http://schemas.microsoft.com/office/drawing/2014/main" id="{9981AA81-AB63-4E45-873C-9FE3C65062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24600" y="6090042"/>
            <a:ext cx="2552700" cy="420198"/>
          </a:xfrm>
          <a:prstGeom prst="rect">
            <a:avLst/>
          </a:prstGeom>
        </p:spPr>
      </p:pic>
      <p:sp>
        <p:nvSpPr>
          <p:cNvPr id="6" name="Rectangle 5">
            <a:extLst>
              <a:ext uri="{FF2B5EF4-FFF2-40B4-BE49-F238E27FC236}">
                <a16:creationId xmlns:a16="http://schemas.microsoft.com/office/drawing/2014/main" id="{23C95214-7201-3242-93A8-0FF706AEA192}"/>
              </a:ext>
            </a:extLst>
          </p:cNvPr>
          <p:cNvSpPr/>
          <p:nvPr userDrawn="1"/>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2628638-F32D-C64A-8F16-23BA5F2224DB}"/>
              </a:ext>
            </a:extLst>
          </p:cNvPr>
          <p:cNvSpPr txBox="1"/>
          <p:nvPr userDrawn="1"/>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Next Session</a:t>
            </a:r>
          </a:p>
        </p:txBody>
      </p:sp>
    </p:spTree>
    <p:extLst>
      <p:ext uri="{BB962C8B-B14F-4D97-AF65-F5344CB8AC3E}">
        <p14:creationId xmlns:p14="http://schemas.microsoft.com/office/powerpoint/2010/main" val="39191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52D527-731D-D143-AA4A-0AC91A7C8878}"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216705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52D527-731D-D143-AA4A-0AC91A7C8878}" type="datetimeFigureOut">
              <a:rPr lang="en-US" smtClean="0"/>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383768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52D527-731D-D143-AA4A-0AC91A7C8878}"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1486183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52D527-731D-D143-AA4A-0AC91A7C8878}" type="datetimeFigureOut">
              <a:rPr lang="en-US" smtClean="0"/>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3383351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52D527-731D-D143-AA4A-0AC91A7C8878}" type="datetimeFigureOut">
              <a:rPr lang="en-US" smtClean="0"/>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4103386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2D527-731D-D143-AA4A-0AC91A7C8878}" type="datetimeFigureOut">
              <a:rPr lang="en-US" smtClean="0"/>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1557894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52D527-731D-D143-AA4A-0AC91A7C8878}"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305968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52D527-731D-D143-AA4A-0AC91A7C8878}" type="datetimeFigureOut">
              <a:rPr lang="en-US" smtClean="0"/>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6312F-6A48-D940-B92C-02D380293008}" type="slidenum">
              <a:rPr lang="en-US" smtClean="0"/>
              <a:t>‹#›</a:t>
            </a:fld>
            <a:endParaRPr lang="en-US"/>
          </a:p>
        </p:txBody>
      </p:sp>
    </p:spTree>
    <p:extLst>
      <p:ext uri="{BB962C8B-B14F-4D97-AF65-F5344CB8AC3E}">
        <p14:creationId xmlns:p14="http://schemas.microsoft.com/office/powerpoint/2010/main" val="287462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2D527-731D-D143-AA4A-0AC91A7C8878}" type="datetimeFigureOut">
              <a:rPr lang="en-US" smtClean="0"/>
              <a:t>4/20/2021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6312F-6A48-D940-B92C-02D380293008}" type="slidenum">
              <a:rPr lang="en-US" smtClean="0"/>
              <a:t>‹#›</a:t>
            </a:fld>
            <a:endParaRPr lang="en-US"/>
          </a:p>
        </p:txBody>
      </p:sp>
    </p:spTree>
    <p:extLst>
      <p:ext uri="{BB962C8B-B14F-4D97-AF65-F5344CB8AC3E}">
        <p14:creationId xmlns:p14="http://schemas.microsoft.com/office/powerpoint/2010/main" val="24336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 Id="rId4"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accountingedu.org/career-resources/accountingedu/comptroller" TargetMode="External"/><Relationship Id="rId13" Type="http://schemas.openxmlformats.org/officeDocument/2006/relationships/hyperlink" Target="https://www.accountingedu.org/career-resources/accountingedu/real-estate-appraiser" TargetMode="External"/><Relationship Id="rId18" Type="http://schemas.openxmlformats.org/officeDocument/2006/relationships/hyperlink" Target="https://www.accountingedu.org/career-resources/accountingedu/certified-financial-planner" TargetMode="External"/><Relationship Id="rId3" Type="http://schemas.openxmlformats.org/officeDocument/2006/relationships/hyperlink" Target="https://www.accountingedu.org/career-resources/accountingedu/irs-jobs" TargetMode="External"/><Relationship Id="rId7" Type="http://schemas.openxmlformats.org/officeDocument/2006/relationships/hyperlink" Target="https://www.accountingedu.org/career-resources/accountingedu/budget-analyst" TargetMode="External"/><Relationship Id="rId12" Type="http://schemas.openxmlformats.org/officeDocument/2006/relationships/hyperlink" Target="https://www.accountingedu.org/career-resources/accountingedu/forensic-accounting" TargetMode="External"/><Relationship Id="rId17" Type="http://schemas.openxmlformats.org/officeDocument/2006/relationships/hyperlink" Target="https://www.accountingedu.org/career-resources/accountingedu/business-valuation-specialist" TargetMode="External"/><Relationship Id="rId2" Type="http://schemas.openxmlformats.org/officeDocument/2006/relationships/hyperlink" Target="https://www.accountingedu.org/career-resources/accountingedu/fund-accountancy" TargetMode="External"/><Relationship Id="rId16" Type="http://schemas.openxmlformats.org/officeDocument/2006/relationships/hyperlink" Target="https://www.accountingedu.org/career-resources/accountingedu/tax-preparer" TargetMode="External"/><Relationship Id="rId20" Type="http://schemas.openxmlformats.org/officeDocument/2006/relationships/hyperlink" Target="https://www.accountingedu.org/career-resources/accountingedu/tax-consultant" TargetMode="External"/><Relationship Id="rId1" Type="http://schemas.openxmlformats.org/officeDocument/2006/relationships/slideLayout" Target="../slideLayouts/slideLayout6.xml"/><Relationship Id="rId6" Type="http://schemas.openxmlformats.org/officeDocument/2006/relationships/hyperlink" Target="https://www.accountingedu.org/career-resources/accountingedu/bookkeeping" TargetMode="External"/><Relationship Id="rId11" Type="http://schemas.openxmlformats.org/officeDocument/2006/relationships/hyperlink" Target="https://www.accountingedu.org/career-resources/accountingedu/enrolled-agent" TargetMode="External"/><Relationship Id="rId5" Type="http://schemas.openxmlformats.org/officeDocument/2006/relationships/hyperlink" Target="https://www.accountingedu.org/career-resources/accountingedu/accounts-payable" TargetMode="External"/><Relationship Id="rId15" Type="http://schemas.openxmlformats.org/officeDocument/2006/relationships/hyperlink" Target="https://www.accountingedu.org/career-resources/accountingedu/tax-attorney" TargetMode="External"/><Relationship Id="rId10" Type="http://schemas.openxmlformats.org/officeDocument/2006/relationships/hyperlink" Target="https://www.accountingedu.org/career-resources/accountingedu/cost-estimator" TargetMode="External"/><Relationship Id="rId19" Type="http://schemas.openxmlformats.org/officeDocument/2006/relationships/hyperlink" Target="https://www.accountingedu.org/career-resources/accountingedu/financial-analyst" TargetMode="External"/><Relationship Id="rId4" Type="http://schemas.openxmlformats.org/officeDocument/2006/relationships/hyperlink" Target="https://www.accountingedu.org/career-resources/accountingedu/accounting-clerk" TargetMode="External"/><Relationship Id="rId9" Type="http://schemas.openxmlformats.org/officeDocument/2006/relationships/hyperlink" Target="https://www.accountingedu.org/career-resources/accountingedu/payroll-accounting" TargetMode="External"/><Relationship Id="rId14" Type="http://schemas.openxmlformats.org/officeDocument/2006/relationships/hyperlink" Target="https://www.accountingedu.org/career-resources/accountingedu/tax-account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eakingwdc.emsicc.com/?radius=5%20miles&amp;region=Seattle%2C%20WA" TargetMode="External"/><Relationship Id="rId2" Type="http://schemas.openxmlformats.org/officeDocument/2006/relationships/image" Target="../media/image10.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9EB30E-4B29-BA4A-83F8-065D56D845E8}"/>
              </a:ext>
            </a:extLst>
          </p:cNvPr>
          <p:cNvSpPr txBox="1"/>
          <p:nvPr/>
        </p:nvSpPr>
        <p:spPr>
          <a:xfrm>
            <a:off x="683941" y="1323277"/>
            <a:ext cx="7776118" cy="2446824"/>
          </a:xfrm>
          <a:prstGeom prst="rect">
            <a:avLst/>
          </a:prstGeom>
          <a:noFill/>
        </p:spPr>
        <p:txBody>
          <a:bodyPr wrap="square" rtlCol="0">
            <a:spAutoFit/>
          </a:bodyPr>
          <a:lstStyle/>
          <a:p>
            <a:pPr algn="ctr"/>
            <a:r>
              <a:rPr lang="en-US" sz="5400" b="1" dirty="0">
                <a:solidFill>
                  <a:schemeClr val="bg1"/>
                </a:solidFill>
              </a:rPr>
              <a:t>Program Name </a:t>
            </a:r>
          </a:p>
          <a:p>
            <a:pPr algn="ctr">
              <a:spcAft>
                <a:spcPts val="1800"/>
              </a:spcAft>
            </a:pPr>
            <a:r>
              <a:rPr lang="en-US" sz="5400" b="1" dirty="0">
                <a:solidFill>
                  <a:schemeClr val="bg1"/>
                </a:solidFill>
              </a:rPr>
              <a:t>Goes Here</a:t>
            </a:r>
          </a:p>
          <a:p>
            <a:pPr algn="ctr"/>
            <a:r>
              <a:rPr lang="en-US" sz="3000" dirty="0">
                <a:solidFill>
                  <a:schemeClr val="bg1"/>
                </a:solidFill>
              </a:rPr>
              <a:t>Presenter Name Goes Here</a:t>
            </a:r>
          </a:p>
        </p:txBody>
      </p:sp>
      <p:pic>
        <p:nvPicPr>
          <p:cNvPr id="3" name="Picture 2" descr="Shape&#10;&#10;Description automatically generated">
            <a:extLst>
              <a:ext uri="{FF2B5EF4-FFF2-40B4-BE49-F238E27FC236}">
                <a16:creationId xmlns:a16="http://schemas.microsoft.com/office/drawing/2014/main" id="{E92ABD81-07FF-964D-BD37-B265B5082B97}"/>
              </a:ext>
            </a:extLst>
          </p:cNvPr>
          <p:cNvPicPr>
            <a:picLocks noChangeAspect="1"/>
          </p:cNvPicPr>
          <p:nvPr/>
        </p:nvPicPr>
        <p:blipFill>
          <a:blip r:embed="rId3"/>
          <a:stretch>
            <a:fillRect/>
          </a:stretch>
        </p:blipFill>
        <p:spPr>
          <a:xfrm>
            <a:off x="-12192" y="-9144"/>
            <a:ext cx="9156192" cy="6867144"/>
          </a:xfrm>
          <a:prstGeom prst="rect">
            <a:avLst/>
          </a:prstGeom>
        </p:spPr>
      </p:pic>
      <p:sp>
        <p:nvSpPr>
          <p:cNvPr id="4" name="TextBox 3">
            <a:extLst>
              <a:ext uri="{FF2B5EF4-FFF2-40B4-BE49-F238E27FC236}">
                <a16:creationId xmlns:a16="http://schemas.microsoft.com/office/drawing/2014/main" id="{71B4D479-01B3-4BC0-9343-358808C4921D}"/>
              </a:ext>
            </a:extLst>
          </p:cNvPr>
          <p:cNvSpPr txBox="1"/>
          <p:nvPr/>
        </p:nvSpPr>
        <p:spPr>
          <a:xfrm>
            <a:off x="677845" y="977604"/>
            <a:ext cx="7776118" cy="2677656"/>
          </a:xfrm>
          <a:prstGeom prst="rect">
            <a:avLst/>
          </a:prstGeom>
          <a:noFill/>
        </p:spPr>
        <p:txBody>
          <a:bodyPr wrap="square" rtlCol="0">
            <a:spAutoFit/>
          </a:bodyPr>
          <a:lstStyle/>
          <a:p>
            <a:pPr algn="ctr"/>
            <a:r>
              <a:rPr lang="en-US" sz="5400" b="1" dirty="0">
                <a:solidFill>
                  <a:schemeClr val="bg1"/>
                </a:solidFill>
              </a:rPr>
              <a:t>Applied Accounting Programs</a:t>
            </a:r>
          </a:p>
          <a:p>
            <a:pPr algn="ctr"/>
            <a:r>
              <a:rPr lang="en-US" sz="3000" dirty="0">
                <a:solidFill>
                  <a:schemeClr val="bg1"/>
                </a:solidFill>
              </a:rPr>
              <a:t>Presenter: Prof. Ron Woods</a:t>
            </a:r>
          </a:p>
          <a:p>
            <a:pPr algn="ctr"/>
            <a:r>
              <a:rPr lang="en-US" sz="3000" dirty="0">
                <a:solidFill>
                  <a:schemeClr val="bg1"/>
                </a:solidFill>
              </a:rPr>
              <a:t>Accounting Department Chair</a:t>
            </a:r>
          </a:p>
        </p:txBody>
      </p:sp>
    </p:spTree>
    <p:extLst>
      <p:ext uri="{BB962C8B-B14F-4D97-AF65-F5344CB8AC3E}">
        <p14:creationId xmlns:p14="http://schemas.microsoft.com/office/powerpoint/2010/main" val="1689255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Q &amp; A</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359932"/>
            <a:ext cx="7772400" cy="3447098"/>
          </a:xfrm>
          <a:prstGeom prst="rect">
            <a:avLst/>
          </a:prstGeom>
          <a:noFill/>
        </p:spPr>
        <p:txBody>
          <a:bodyPr wrap="square" rtlCol="0">
            <a:spAutoFit/>
          </a:bodyPr>
          <a:lstStyle/>
          <a:p>
            <a:r>
              <a:rPr lang="en-US" sz="2000" b="1" dirty="0"/>
              <a:t>If</a:t>
            </a:r>
            <a:r>
              <a:rPr lang="en-US" b="1" dirty="0"/>
              <a:t> </a:t>
            </a:r>
            <a:r>
              <a:rPr lang="en-US" sz="2000" b="1" dirty="0"/>
              <a:t>you have any questions</a:t>
            </a:r>
            <a:r>
              <a:rPr lang="en-US" sz="2000" dirty="0"/>
              <a:t> </a:t>
            </a:r>
            <a:r>
              <a:rPr lang="en-US" sz="2000" b="1" dirty="0"/>
              <a:t>about a typical studying accounting at </a:t>
            </a:r>
            <a:r>
              <a:rPr lang="en-US" b="1" dirty="0"/>
              <a:t>NSC </a:t>
            </a:r>
            <a:r>
              <a:rPr lang="en-US" sz="2000" b="1" dirty="0"/>
              <a:t>such as:  </a:t>
            </a:r>
          </a:p>
          <a:p>
            <a:pPr marL="285750" indent="-285750">
              <a:buFont typeface="Arial" panose="020B0604020202020204" pitchFamily="34" charset="0"/>
              <a:buChar char="•"/>
            </a:pPr>
            <a:r>
              <a:rPr lang="en-US" dirty="0">
                <a:latin typeface="+mn-lt"/>
              </a:rPr>
              <a:t>What </a:t>
            </a:r>
            <a:r>
              <a:rPr lang="en-US" sz="2000" dirty="0">
                <a:latin typeface="+mn-lt"/>
              </a:rPr>
              <a:t>is a typical accounting course workload and schedule?</a:t>
            </a:r>
          </a:p>
          <a:p>
            <a:pPr marL="285750" indent="-285750">
              <a:buFont typeface="Arial" panose="020B0604020202020204" pitchFamily="34" charset="0"/>
              <a:buChar char="•"/>
            </a:pPr>
            <a:r>
              <a:rPr lang="en-US" sz="2000" dirty="0"/>
              <a:t>Do students often balance work with school?</a:t>
            </a:r>
          </a:p>
          <a:p>
            <a:pPr marL="285750" indent="-285750">
              <a:buFont typeface="Arial" panose="020B0604020202020204" pitchFamily="34" charset="0"/>
              <a:buChar char="•"/>
            </a:pPr>
            <a:r>
              <a:rPr lang="en-US" sz="2000" dirty="0"/>
              <a:t>What type of faculty are teaching in this program?</a:t>
            </a:r>
          </a:p>
          <a:p>
            <a:endParaRPr lang="en-US" sz="2000" dirty="0"/>
          </a:p>
          <a:p>
            <a:r>
              <a:rPr lang="en-US" sz="2000" b="1" dirty="0"/>
              <a:t>My contact information is listed below.  </a:t>
            </a:r>
          </a:p>
          <a:p>
            <a:endParaRPr lang="en-US" sz="2000" dirty="0">
              <a:latin typeface="+mn-lt"/>
            </a:endParaRPr>
          </a:p>
          <a:p>
            <a:r>
              <a:rPr lang="en-US" sz="2000" b="1" dirty="0">
                <a:latin typeface="+mn-lt"/>
              </a:rPr>
              <a:t>If you have questions about college admissions, advising, etc</a:t>
            </a:r>
            <a:r>
              <a:rPr lang="en-US" sz="2000" dirty="0">
                <a:latin typeface="+mn-lt"/>
              </a:rPr>
              <a:t>., I  encourage you to stick around for help from 4:30-5pm.</a:t>
            </a:r>
          </a:p>
          <a:p>
            <a:pPr marL="285750" indent="-285750">
              <a:buFont typeface="Arial" panose="020B0604020202020204" pitchFamily="34" charset="0"/>
              <a:buChar char="•"/>
            </a:pPr>
            <a:endParaRPr lang="en-US" dirty="0">
              <a:latin typeface="+mn-lt"/>
            </a:endParaRPr>
          </a:p>
        </p:txBody>
      </p:sp>
      <p:sp>
        <p:nvSpPr>
          <p:cNvPr id="3" name="TextBox 2">
            <a:extLst>
              <a:ext uri="{FF2B5EF4-FFF2-40B4-BE49-F238E27FC236}">
                <a16:creationId xmlns:a16="http://schemas.microsoft.com/office/drawing/2014/main" id="{BC9BB3E5-919D-0448-9D7A-1BD1FF9AD703}"/>
              </a:ext>
            </a:extLst>
          </p:cNvPr>
          <p:cNvSpPr txBox="1"/>
          <p:nvPr/>
        </p:nvSpPr>
        <p:spPr>
          <a:xfrm>
            <a:off x="3195263" y="4807030"/>
            <a:ext cx="3524036" cy="1600438"/>
          </a:xfrm>
          <a:prstGeom prst="rect">
            <a:avLst/>
          </a:prstGeom>
          <a:noFill/>
        </p:spPr>
        <p:txBody>
          <a:bodyPr wrap="square" rtlCol="0">
            <a:spAutoFit/>
          </a:bodyPr>
          <a:lstStyle/>
          <a:p>
            <a:r>
              <a:rPr lang="en-US" sz="2000" b="1" i="0" dirty="0">
                <a:solidFill>
                  <a:srgbClr val="111111"/>
                </a:solidFill>
                <a:effectLst/>
                <a:latin typeface="proxima-nova"/>
              </a:rPr>
              <a:t>Contact:</a:t>
            </a:r>
            <a:br>
              <a:rPr lang="en-US" sz="2000" dirty="0"/>
            </a:br>
            <a:r>
              <a:rPr lang="en-US" sz="2000" b="1" i="0" dirty="0">
                <a:solidFill>
                  <a:srgbClr val="111111"/>
                </a:solidFill>
                <a:effectLst/>
                <a:latin typeface="proxima-nova"/>
              </a:rPr>
              <a:t>Program Coordinator</a:t>
            </a:r>
            <a:br>
              <a:rPr lang="en-US" sz="2000" dirty="0"/>
            </a:br>
            <a:r>
              <a:rPr lang="en-US" sz="2000" b="1" dirty="0"/>
              <a:t>Ron Woods</a:t>
            </a:r>
          </a:p>
          <a:p>
            <a:r>
              <a:rPr lang="en-US" dirty="0"/>
              <a:t>ronald.woods@seattlecolleges.edu</a:t>
            </a:r>
            <a:br>
              <a:rPr lang="en-US" dirty="0"/>
            </a:br>
            <a:r>
              <a:rPr lang="en-US" sz="2000" b="0" i="0" dirty="0">
                <a:solidFill>
                  <a:srgbClr val="111111"/>
                </a:solidFill>
                <a:effectLst/>
                <a:latin typeface="proxima-nova"/>
              </a:rPr>
              <a:t>Workforce Instruction Division</a:t>
            </a:r>
            <a:endParaRPr lang="en-US" sz="2000" dirty="0"/>
          </a:p>
        </p:txBody>
      </p:sp>
    </p:spTree>
    <p:extLst>
      <p:ext uri="{BB962C8B-B14F-4D97-AF65-F5344CB8AC3E}">
        <p14:creationId xmlns:p14="http://schemas.microsoft.com/office/powerpoint/2010/main" val="3935662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8FA32C-2D67-4ECF-A84D-FF5B8241700C}"/>
              </a:ext>
            </a:extLst>
          </p:cNvPr>
          <p:cNvSpPr>
            <a:spLocks noGrp="1"/>
          </p:cNvSpPr>
          <p:nvPr>
            <p:ph idx="1"/>
          </p:nvPr>
        </p:nvSpPr>
        <p:spPr/>
        <p:txBody>
          <a:bodyPr/>
          <a:lstStyle/>
          <a:p>
            <a:endParaRPr lang="en-US" dirty="0"/>
          </a:p>
          <a:p>
            <a:r>
              <a:rPr lang="en-US" dirty="0"/>
              <a:t>Return to Main Session</a:t>
            </a:r>
          </a:p>
          <a:p>
            <a:endParaRPr lang="en-US" dirty="0"/>
          </a:p>
          <a:p>
            <a:r>
              <a:rPr lang="en-US" dirty="0"/>
              <a:t>(select “Leave Breakout Room” to return)</a:t>
            </a:r>
          </a:p>
        </p:txBody>
      </p:sp>
      <p:pic>
        <p:nvPicPr>
          <p:cNvPr id="6" name="Picture 5">
            <a:extLst>
              <a:ext uri="{FF2B5EF4-FFF2-40B4-BE49-F238E27FC236}">
                <a16:creationId xmlns:a16="http://schemas.microsoft.com/office/drawing/2014/main" id="{CD863432-E283-4D7C-950E-E46E1D3E07D2}"/>
              </a:ext>
            </a:extLst>
          </p:cNvPr>
          <p:cNvPicPr>
            <a:picLocks noChangeAspect="1"/>
          </p:cNvPicPr>
          <p:nvPr/>
        </p:nvPicPr>
        <p:blipFill rotWithShape="1">
          <a:blip r:embed="rId2"/>
          <a:srcRect l="35540"/>
          <a:stretch/>
        </p:blipFill>
        <p:spPr>
          <a:xfrm>
            <a:off x="872983" y="4467225"/>
            <a:ext cx="7398034" cy="749701"/>
          </a:xfrm>
          <a:prstGeom prst="rect">
            <a:avLst/>
          </a:prstGeom>
        </p:spPr>
      </p:pic>
      <p:pic>
        <p:nvPicPr>
          <p:cNvPr id="10" name="Graphic 9" descr="Arrow: Rotate right with solid fill">
            <a:extLst>
              <a:ext uri="{FF2B5EF4-FFF2-40B4-BE49-F238E27FC236}">
                <a16:creationId xmlns:a16="http://schemas.microsoft.com/office/drawing/2014/main" id="{E04CA5CB-E1CB-4640-B063-B4C654CBE1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34175" y="3552825"/>
            <a:ext cx="914400" cy="914400"/>
          </a:xfrm>
          <a:prstGeom prst="rect">
            <a:avLst/>
          </a:prstGeom>
        </p:spPr>
      </p:pic>
    </p:spTree>
    <p:extLst>
      <p:ext uri="{BB962C8B-B14F-4D97-AF65-F5344CB8AC3E}">
        <p14:creationId xmlns:p14="http://schemas.microsoft.com/office/powerpoint/2010/main" val="3458985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What is the program?</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359932"/>
            <a:ext cx="7772400" cy="2739211"/>
          </a:xfrm>
          <a:prstGeom prst="rect">
            <a:avLst/>
          </a:prstGeom>
          <a:noFill/>
        </p:spPr>
        <p:txBody>
          <a:bodyPr wrap="square" rtlCol="0">
            <a:spAutoFit/>
          </a:bodyPr>
          <a:lstStyle/>
          <a:p>
            <a:r>
              <a:rPr lang="en-US" sz="2800" b="1" dirty="0">
                <a:solidFill>
                  <a:srgbClr val="005192"/>
                </a:solidFill>
                <a:latin typeface="+mn-lt"/>
              </a:rPr>
              <a:t>Short Description</a:t>
            </a:r>
          </a:p>
          <a:p>
            <a:pPr marL="285750" indent="-285750">
              <a:buFont typeface="Arial" panose="020B0604020202020204" pitchFamily="34" charset="0"/>
              <a:buChar char="•"/>
            </a:pPr>
            <a:r>
              <a:rPr lang="en-US" b="1" dirty="0">
                <a:solidFill>
                  <a:srgbClr val="0070C0"/>
                </a:solidFill>
              </a:rPr>
              <a:t>The applied programs and degrees primarily provides students with the training for a career in accounting in</a:t>
            </a:r>
            <a:r>
              <a:rPr lang="en-US" dirty="0">
                <a:solidFill>
                  <a:srgbClr val="0070C0"/>
                </a:solidFill>
              </a:rPr>
              <a:t> </a:t>
            </a:r>
            <a:r>
              <a:rPr lang="en-US" b="1" dirty="0">
                <a:solidFill>
                  <a:srgbClr val="0070C0"/>
                </a:solidFill>
              </a:rPr>
              <a:t>one</a:t>
            </a:r>
            <a:r>
              <a:rPr lang="en-US" dirty="0">
                <a:solidFill>
                  <a:srgbClr val="0070C0"/>
                </a:solidFill>
              </a:rPr>
              <a:t> </a:t>
            </a:r>
            <a:r>
              <a:rPr lang="en-US" b="1" dirty="0">
                <a:solidFill>
                  <a:srgbClr val="0070C0"/>
                </a:solidFill>
              </a:rPr>
              <a:t>of accounting’s many related career</a:t>
            </a:r>
            <a:r>
              <a:rPr lang="en-US" dirty="0">
                <a:solidFill>
                  <a:srgbClr val="0070C0"/>
                </a:solidFill>
              </a:rPr>
              <a:t> </a:t>
            </a:r>
            <a:r>
              <a:rPr lang="en-US" b="1" dirty="0">
                <a:solidFill>
                  <a:srgbClr val="0070C0"/>
                </a:solidFill>
              </a:rPr>
              <a:t>pathways.</a:t>
            </a:r>
          </a:p>
          <a:p>
            <a:pPr marL="285750" indent="-285750">
              <a:buFont typeface="Arial" panose="020B0604020202020204" pitchFamily="34" charset="0"/>
              <a:buChar char="•"/>
            </a:pPr>
            <a:r>
              <a:rPr lang="en-US" b="1" dirty="0">
                <a:solidFill>
                  <a:srgbClr val="0070C0"/>
                </a:solidFill>
              </a:rPr>
              <a:t>AAS - AAS Associate of Applied Science Degree </a:t>
            </a:r>
          </a:p>
          <a:p>
            <a:pPr marL="285750" indent="-285750">
              <a:buFont typeface="Arial" panose="020B0604020202020204" pitchFamily="34" charset="0"/>
              <a:buChar char="•"/>
            </a:pPr>
            <a:r>
              <a:rPr lang="en-US" b="1" dirty="0">
                <a:solidFill>
                  <a:srgbClr val="0070C0"/>
                </a:solidFill>
              </a:rPr>
              <a:t>CERTIFICATES –Accounting Achievement, Tax Preparer, Non-Profit Management. </a:t>
            </a:r>
          </a:p>
          <a:p>
            <a:pPr marL="285750" indent="-285750">
              <a:buFont typeface="Arial" panose="020B0604020202020204" pitchFamily="34" charset="0"/>
              <a:buChar char="•"/>
            </a:pPr>
            <a:r>
              <a:rPr lang="en-US" b="1" dirty="0">
                <a:solidFill>
                  <a:srgbClr val="0070C0"/>
                </a:solidFill>
              </a:rPr>
              <a:t>These degrees, education and training are all intended to prepare students to go right to work in the appropriately trained area of accounting. </a:t>
            </a:r>
          </a:p>
        </p:txBody>
      </p:sp>
      <p:sp>
        <p:nvSpPr>
          <p:cNvPr id="3" name="Rectangle 2">
            <a:extLst>
              <a:ext uri="{FF2B5EF4-FFF2-40B4-BE49-F238E27FC236}">
                <a16:creationId xmlns:a16="http://schemas.microsoft.com/office/drawing/2014/main" id="{1C918629-EA8F-004D-A9A1-78311BDAD8CB}"/>
              </a:ext>
            </a:extLst>
          </p:cNvPr>
          <p:cNvSpPr/>
          <p:nvPr/>
        </p:nvSpPr>
        <p:spPr>
          <a:xfrm>
            <a:off x="609601" y="4076912"/>
            <a:ext cx="3886200" cy="1785104"/>
          </a:xfrm>
          <a:prstGeom prst="rect">
            <a:avLst/>
          </a:prstGeom>
        </p:spPr>
        <p:txBody>
          <a:bodyPr wrap="square">
            <a:spAutoFit/>
          </a:bodyPr>
          <a:lstStyle/>
          <a:p>
            <a:r>
              <a:rPr lang="en-US" sz="2800" b="1" dirty="0">
                <a:solidFill>
                  <a:srgbClr val="005192"/>
                </a:solidFill>
                <a:latin typeface="+mn-lt"/>
              </a:rPr>
              <a:t>Where is this program offered?</a:t>
            </a:r>
          </a:p>
          <a:p>
            <a:r>
              <a:rPr lang="en-US" b="1" dirty="0">
                <a:solidFill>
                  <a:srgbClr val="0070C0"/>
                </a:solidFill>
                <a:latin typeface="+mn-lt"/>
              </a:rPr>
              <a:t>North Seattle College</a:t>
            </a:r>
          </a:p>
          <a:p>
            <a:r>
              <a:rPr lang="en-US" b="1" dirty="0">
                <a:solidFill>
                  <a:srgbClr val="0070C0"/>
                </a:solidFill>
              </a:rPr>
              <a:t>9600 College Way N</a:t>
            </a:r>
          </a:p>
          <a:p>
            <a:r>
              <a:rPr lang="en-US" b="1" dirty="0">
                <a:solidFill>
                  <a:srgbClr val="0070C0"/>
                </a:solidFill>
                <a:latin typeface="+mn-lt"/>
              </a:rPr>
              <a:t>Seattle, WA 98103</a:t>
            </a:r>
          </a:p>
        </p:txBody>
      </p:sp>
      <p:sp>
        <p:nvSpPr>
          <p:cNvPr id="7" name="Rectangle 6">
            <a:extLst>
              <a:ext uri="{FF2B5EF4-FFF2-40B4-BE49-F238E27FC236}">
                <a16:creationId xmlns:a16="http://schemas.microsoft.com/office/drawing/2014/main" id="{6B4E6AEE-5DC6-EB4E-9B58-759DF764FFA6}"/>
              </a:ext>
            </a:extLst>
          </p:cNvPr>
          <p:cNvSpPr/>
          <p:nvPr/>
        </p:nvSpPr>
        <p:spPr>
          <a:xfrm>
            <a:off x="4648200" y="4143851"/>
            <a:ext cx="3886200" cy="1354217"/>
          </a:xfrm>
          <a:prstGeom prst="rect">
            <a:avLst/>
          </a:prstGeom>
        </p:spPr>
        <p:txBody>
          <a:bodyPr wrap="square">
            <a:spAutoFit/>
          </a:bodyPr>
          <a:lstStyle/>
          <a:p>
            <a:r>
              <a:rPr lang="en-US" sz="2800" b="1" dirty="0">
                <a:solidFill>
                  <a:srgbClr val="005192"/>
                </a:solidFill>
                <a:latin typeface="+mn-lt"/>
              </a:rPr>
              <a:t>Entry Requirements</a:t>
            </a:r>
          </a:p>
          <a:p>
            <a:pPr marL="285750" indent="-285750">
              <a:buFont typeface="Arial" panose="020B0604020202020204" pitchFamily="34" charset="0"/>
              <a:buChar char="•"/>
            </a:pPr>
            <a:r>
              <a:rPr lang="en-US" b="1" dirty="0">
                <a:solidFill>
                  <a:srgbClr val="0070C0"/>
                </a:solidFill>
                <a:latin typeface="+mn-lt"/>
              </a:rPr>
              <a:t>High School Diploma/GED </a:t>
            </a:r>
          </a:p>
          <a:p>
            <a:pPr marL="285750" indent="-285750">
              <a:buFont typeface="Arial" panose="020B0604020202020204" pitchFamily="34" charset="0"/>
              <a:buChar char="•"/>
            </a:pPr>
            <a:r>
              <a:rPr lang="en-US" b="1" dirty="0">
                <a:solidFill>
                  <a:srgbClr val="0070C0"/>
                </a:solidFill>
                <a:latin typeface="+mn-lt"/>
              </a:rPr>
              <a:t>Running Start or other similar </a:t>
            </a:r>
          </a:p>
          <a:p>
            <a:r>
              <a:rPr lang="en-US" b="1" dirty="0">
                <a:solidFill>
                  <a:srgbClr val="0070C0"/>
                </a:solidFill>
                <a:latin typeface="+mn-lt"/>
              </a:rPr>
              <a:t>      high school/college programs</a:t>
            </a:r>
          </a:p>
        </p:txBody>
      </p:sp>
    </p:spTree>
    <p:extLst>
      <p:ext uri="{BB962C8B-B14F-4D97-AF65-F5344CB8AC3E}">
        <p14:creationId xmlns:p14="http://schemas.microsoft.com/office/powerpoint/2010/main" val="208198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 Quiz Time</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359932"/>
            <a:ext cx="7772400" cy="1446550"/>
          </a:xfrm>
          <a:prstGeom prst="rect">
            <a:avLst/>
          </a:prstGeom>
          <a:noFill/>
        </p:spPr>
        <p:txBody>
          <a:bodyPr wrap="square" rtlCol="0">
            <a:spAutoFit/>
          </a:bodyPr>
          <a:lstStyle/>
          <a:p>
            <a:r>
              <a:rPr lang="en-US" sz="1400" b="1" dirty="0"/>
              <a:t>Which of the following notable people either worked in accounting or majored in accounting?</a:t>
            </a:r>
          </a:p>
          <a:p>
            <a:endParaRPr lang="en-US" sz="1400" b="1" dirty="0"/>
          </a:p>
          <a:p>
            <a:endParaRPr lang="en-US" sz="2400" dirty="0"/>
          </a:p>
          <a:p>
            <a:endParaRPr lang="en-US" dirty="0"/>
          </a:p>
          <a:p>
            <a:endParaRPr lang="en-US" dirty="0">
              <a:latin typeface="+mn-lt"/>
            </a:endParaRPr>
          </a:p>
        </p:txBody>
      </p:sp>
      <p:graphicFrame>
        <p:nvGraphicFramePr>
          <p:cNvPr id="10" name="Table 9">
            <a:extLst>
              <a:ext uri="{FF2B5EF4-FFF2-40B4-BE49-F238E27FC236}">
                <a16:creationId xmlns:a16="http://schemas.microsoft.com/office/drawing/2014/main" id="{94F52442-0051-4229-8CA6-4D5777759DC0}"/>
              </a:ext>
            </a:extLst>
          </p:cNvPr>
          <p:cNvGraphicFramePr>
            <a:graphicFrameLocks noGrp="1"/>
          </p:cNvGraphicFramePr>
          <p:nvPr>
            <p:extLst>
              <p:ext uri="{D42A27DB-BD31-4B8C-83A1-F6EECF244321}">
                <p14:modId xmlns:p14="http://schemas.microsoft.com/office/powerpoint/2010/main" val="839107099"/>
              </p:ext>
            </p:extLst>
          </p:nvPr>
        </p:nvGraphicFramePr>
        <p:xfrm>
          <a:off x="2091763" y="1825625"/>
          <a:ext cx="4866598" cy="4988052"/>
        </p:xfrm>
        <a:graphic>
          <a:graphicData uri="http://schemas.openxmlformats.org/drawingml/2006/table">
            <a:tbl>
              <a:tblPr firstRow="1" firstCol="1" bandRow="1">
                <a:tableStyleId>{5C22544A-7EE6-4342-B048-85BDC9FD1C3A}</a:tableStyleId>
              </a:tblPr>
              <a:tblGrid>
                <a:gridCol w="1436258">
                  <a:extLst>
                    <a:ext uri="{9D8B030D-6E8A-4147-A177-3AD203B41FA5}">
                      <a16:colId xmlns:a16="http://schemas.microsoft.com/office/drawing/2014/main" val="1637861537"/>
                    </a:ext>
                  </a:extLst>
                </a:gridCol>
                <a:gridCol w="1763754">
                  <a:extLst>
                    <a:ext uri="{9D8B030D-6E8A-4147-A177-3AD203B41FA5}">
                      <a16:colId xmlns:a16="http://schemas.microsoft.com/office/drawing/2014/main" val="697595952"/>
                    </a:ext>
                  </a:extLst>
                </a:gridCol>
                <a:gridCol w="1666586">
                  <a:extLst>
                    <a:ext uri="{9D8B030D-6E8A-4147-A177-3AD203B41FA5}">
                      <a16:colId xmlns:a16="http://schemas.microsoft.com/office/drawing/2014/main" val="2899601330"/>
                    </a:ext>
                  </a:extLst>
                </a:gridCol>
              </a:tblGrid>
              <a:tr h="1667276">
                <a:tc>
                  <a:txBody>
                    <a:bodyPr/>
                    <a:lstStyle/>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200" dirty="0">
                          <a:effectLst/>
                        </a:rPr>
                        <a:t>John Grisham - bestselling author of such classics as The Firm and The Pelican</a:t>
                      </a:r>
                    </a:p>
                    <a:p>
                      <a:pPr marL="0" marR="0" algn="ctr">
                        <a:lnSpc>
                          <a:spcPct val="107000"/>
                        </a:lnSpc>
                        <a:spcBef>
                          <a:spcPts val="0"/>
                        </a:spcBef>
                        <a:spcAft>
                          <a:spcPts val="0"/>
                        </a:spcAft>
                      </a:pPr>
                      <a:r>
                        <a:rPr lang="en-US" sz="1200" dirty="0">
                          <a:effectLst/>
                        </a:rPr>
                        <a:t> </a:t>
                      </a:r>
                      <a:endParaRPr lang="en-US" sz="1000" dirty="0">
                        <a:effectLst/>
                      </a:endParaRPr>
                    </a:p>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r>
                        <a:rPr lang="en-US" sz="1600" dirty="0">
                          <a:effectLst/>
                        </a:rPr>
                        <a:t>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tc>
                  <a:txBody>
                    <a:bodyPr/>
                    <a:lstStyle/>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Select the single best answer from the  options below.</a:t>
                      </a:r>
                    </a:p>
                  </a:txBody>
                  <a:tcPr marL="60241" marR="60241" marT="0" marB="0"/>
                </a:tc>
                <a:tc>
                  <a:txBody>
                    <a:bodyPr/>
                    <a:lstStyle/>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200" dirty="0">
                          <a:effectLst/>
                        </a:rPr>
                        <a:t>Janet Jackson – sister of the King of Pop, Michael Jackson, platinum record and five Grammys holder singer, and entertainer.</a:t>
                      </a:r>
                    </a:p>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r>
                        <a:rPr lang="en-US" sz="1600" dirty="0">
                          <a:effectLst/>
                        </a:rPr>
                        <a:t>B</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extLst>
                  <a:ext uri="{0D108BD9-81ED-4DB2-BD59-A6C34878D82A}">
                    <a16:rowId xmlns:a16="http://schemas.microsoft.com/office/drawing/2014/main" val="519629787"/>
                  </a:ext>
                </a:extLst>
              </a:tr>
              <a:tr h="1346215">
                <a:tc>
                  <a:txBody>
                    <a:bodyPr/>
                    <a:lstStyle/>
                    <a:p>
                      <a:pPr marL="0" marR="0">
                        <a:lnSpc>
                          <a:spcPct val="107000"/>
                        </a:lnSpc>
                        <a:spcBef>
                          <a:spcPts val="0"/>
                        </a:spcBef>
                        <a:spcAft>
                          <a:spcPts val="0"/>
                        </a:spcAft>
                      </a:pPr>
                      <a:r>
                        <a:rPr lang="en-US" sz="1000" dirty="0">
                          <a:effectLst/>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a:effectLst/>
                        </a:rPr>
                        <a:t>Kenneth Bruce Gorelick, better known as Kenny G, - world-famous saxophonist and  top-selling instrumental musician in modern history.</a:t>
                      </a:r>
                      <a:endParaRPr lang="en-US" sz="1000" dirty="0">
                        <a:effectLst/>
                      </a:endParaRPr>
                    </a:p>
                    <a:p>
                      <a:pPr marL="0" marR="0" algn="ctr">
                        <a:lnSpc>
                          <a:spcPct val="107000"/>
                        </a:lnSpc>
                        <a:spcBef>
                          <a:spcPts val="0"/>
                        </a:spcBef>
                        <a:spcAft>
                          <a:spcPts val="0"/>
                        </a:spcAft>
                      </a:pPr>
                      <a:r>
                        <a:rPr lang="en-US" sz="1600" dirty="0">
                          <a:effectLst/>
                        </a:rPr>
                        <a:t>  C</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tc>
                  <a:txBody>
                    <a:bodyPr/>
                    <a:lstStyle/>
                    <a:p>
                      <a:pPr marL="0" marR="0">
                        <a:lnSpc>
                          <a:spcPct val="107000"/>
                        </a:lnSpc>
                        <a:spcBef>
                          <a:spcPts val="0"/>
                        </a:spcBef>
                        <a:spcAft>
                          <a:spcPts val="0"/>
                        </a:spcAft>
                      </a:pPr>
                      <a:r>
                        <a:rPr lang="en-US" sz="1000" dirty="0">
                          <a:effectLst/>
                        </a:rPr>
                        <a:t> </a:t>
                      </a:r>
                    </a:p>
                    <a:p>
                      <a:pPr marL="0" marR="0" indent="0" algn="ctr">
                        <a:lnSpc>
                          <a:spcPct val="107000"/>
                        </a:lnSpc>
                        <a:spcBef>
                          <a:spcPts val="0"/>
                        </a:spcBef>
                        <a:spcAft>
                          <a:spcPts val="0"/>
                        </a:spcAft>
                        <a:buNone/>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p>
                    <a:p>
                      <a:pPr marL="228600" marR="0" indent="-228600" algn="l">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  A &amp; F</a:t>
                      </a:r>
                    </a:p>
                    <a:p>
                      <a:pPr marL="342900" marR="0" indent="-342900" algn="l">
                        <a:lnSpc>
                          <a:spcPct val="107000"/>
                        </a:lnSpc>
                        <a:spcBef>
                          <a:spcPts val="0"/>
                        </a:spcBef>
                        <a:spcAft>
                          <a:spcPts val="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 F  &amp;  C</a:t>
                      </a:r>
                    </a:p>
                    <a:p>
                      <a:pPr marL="342900" marR="0" indent="-342900" algn="l">
                        <a:lnSpc>
                          <a:spcPct val="107000"/>
                        </a:lnSpc>
                        <a:spcBef>
                          <a:spcPts val="0"/>
                        </a:spcBef>
                        <a:spcAft>
                          <a:spcPts val="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E, F  &amp;  B</a:t>
                      </a:r>
                    </a:p>
                    <a:p>
                      <a:pPr marL="342900" marR="0" indent="-342900" algn="l">
                        <a:lnSpc>
                          <a:spcPct val="107000"/>
                        </a:lnSpc>
                        <a:spcBef>
                          <a:spcPts val="0"/>
                        </a:spcBef>
                        <a:spcAft>
                          <a:spcPts val="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 F &amp; D</a:t>
                      </a:r>
                    </a:p>
                    <a:p>
                      <a:pPr marL="342900" marR="0" indent="-342900" algn="l">
                        <a:lnSpc>
                          <a:spcPct val="107000"/>
                        </a:lnSpc>
                        <a:spcBef>
                          <a:spcPts val="0"/>
                        </a:spcBef>
                        <a:spcAft>
                          <a:spcPts val="0"/>
                        </a:spcAf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of them</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tc>
                  <a:txBody>
                    <a:bodyPr/>
                    <a:lstStyle/>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200" dirty="0">
                          <a:effectLst/>
                        </a:rPr>
                        <a:t>Legendary Rolling Stones front-man Mick Jagger </a:t>
                      </a:r>
                    </a:p>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r>
                        <a:rPr lang="en-US" sz="1600" b="1" dirty="0">
                          <a:effectLst/>
                        </a:rPr>
                        <a:t>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extLst>
                  <a:ext uri="{0D108BD9-81ED-4DB2-BD59-A6C34878D82A}">
                    <a16:rowId xmlns:a16="http://schemas.microsoft.com/office/drawing/2014/main" val="3926498531"/>
                  </a:ext>
                </a:extLst>
              </a:tr>
              <a:tr h="1337848">
                <a:tc>
                  <a:txBody>
                    <a:bodyPr/>
                    <a:lstStyle/>
                    <a:p>
                      <a:pPr marL="0" marR="0">
                        <a:lnSpc>
                          <a:spcPct val="107000"/>
                        </a:lnSpc>
                        <a:spcBef>
                          <a:spcPts val="0"/>
                        </a:spcBef>
                        <a:spcAft>
                          <a:spcPts val="0"/>
                        </a:spcAft>
                      </a:pPr>
                      <a:r>
                        <a:rPr lang="en-US" sz="1000" dirty="0">
                          <a:effectLst/>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000" dirty="0">
                          <a:effectLst/>
                        </a:rPr>
                        <a:t> </a:t>
                      </a:r>
                      <a:r>
                        <a:rPr lang="en-US" sz="1200" dirty="0">
                          <a:effectLst/>
                        </a:rPr>
                        <a:t>Phil Knight – Philanthropist, business magnate, and co-founder of Nike, Inc.</a:t>
                      </a:r>
                      <a:endParaRPr lang="en-US" sz="1000" dirty="0">
                        <a:effectLst/>
                      </a:endParaRPr>
                    </a:p>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E</a:t>
                      </a:r>
                    </a:p>
                  </a:txBody>
                  <a:tcPr marL="60241" marR="60241" marT="0" marB="0"/>
                </a:tc>
                <a:tc>
                  <a:txBody>
                    <a:bodyPr/>
                    <a:lstStyle/>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241" marR="60241" marT="0" marB="0"/>
                </a:tc>
                <a:tc>
                  <a:txBody>
                    <a:bodyPr/>
                    <a:lstStyle/>
                    <a:p>
                      <a:pPr marL="0" marR="0">
                        <a:lnSpc>
                          <a:spcPct val="107000"/>
                        </a:lnSpc>
                        <a:spcBef>
                          <a:spcPts val="0"/>
                        </a:spcBef>
                        <a:spcAft>
                          <a:spcPts val="0"/>
                        </a:spcAft>
                      </a:pPr>
                      <a:r>
                        <a:rPr lang="en-US" sz="1000" dirty="0">
                          <a:effectLst/>
                        </a:rPr>
                        <a:t> </a:t>
                      </a:r>
                    </a:p>
                    <a:p>
                      <a:pPr marL="0" marR="0">
                        <a:lnSpc>
                          <a:spcPct val="107000"/>
                        </a:lnSpc>
                        <a:spcBef>
                          <a:spcPts val="0"/>
                        </a:spcBef>
                        <a:spcAft>
                          <a:spcPts val="0"/>
                        </a:spcAft>
                      </a:pPr>
                      <a:r>
                        <a:rPr lang="en-US" sz="1100" dirty="0">
                          <a:effectLst/>
                        </a:rPr>
                        <a:t>Ron Woods – Faculty Chair and distinguished professor of accounting, North Seattle College.</a:t>
                      </a:r>
                    </a:p>
                    <a:p>
                      <a:pPr marL="0" marR="0">
                        <a:lnSpc>
                          <a:spcPct val="107000"/>
                        </a:lnSpc>
                        <a:spcBef>
                          <a:spcPts val="0"/>
                        </a:spcBef>
                        <a:spcAft>
                          <a:spcPts val="0"/>
                        </a:spcAft>
                      </a:pPr>
                      <a:r>
                        <a:rPr lang="en-US" sz="1000" dirty="0">
                          <a:effectLst/>
                        </a:rPr>
                        <a:t> </a:t>
                      </a:r>
                    </a:p>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F</a:t>
                      </a:r>
                    </a:p>
                  </a:txBody>
                  <a:tcPr marL="60241" marR="60241" marT="0" marB="0"/>
                </a:tc>
                <a:extLst>
                  <a:ext uri="{0D108BD9-81ED-4DB2-BD59-A6C34878D82A}">
                    <a16:rowId xmlns:a16="http://schemas.microsoft.com/office/drawing/2014/main" val="3415400916"/>
                  </a:ext>
                </a:extLst>
              </a:tr>
            </a:tbl>
          </a:graphicData>
        </a:graphic>
      </p:graphicFrame>
      <p:sp>
        <p:nvSpPr>
          <p:cNvPr id="11" name="Rectangle 21">
            <a:extLst>
              <a:ext uri="{FF2B5EF4-FFF2-40B4-BE49-F238E27FC236}">
                <a16:creationId xmlns:a16="http://schemas.microsoft.com/office/drawing/2014/main" id="{E77660CB-5B6E-4741-90A2-A3D253ED9517}"/>
              </a:ext>
            </a:extLst>
          </p:cNvPr>
          <p:cNvSpPr>
            <a:spLocks noChangeArrowheads="1"/>
          </p:cNvSpPr>
          <p:nvPr/>
        </p:nvSpPr>
        <p:spPr bwMode="auto">
          <a:xfrm>
            <a:off x="2138363" y="1825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42" name="Picture 18">
            <a:extLst>
              <a:ext uri="{FF2B5EF4-FFF2-40B4-BE49-F238E27FC236}">
                <a16:creationId xmlns:a16="http://schemas.microsoft.com/office/drawing/2014/main" id="{8806C453-9ED1-4845-958D-30D9650547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071" y="3632268"/>
            <a:ext cx="172720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a:extLst>
              <a:ext uri="{FF2B5EF4-FFF2-40B4-BE49-F238E27FC236}">
                <a16:creationId xmlns:a16="http://schemas.microsoft.com/office/drawing/2014/main" id="{1F5F5045-0365-4189-8555-3982132C6B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01" y="1839069"/>
            <a:ext cx="1670050" cy="11493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91FCDDEC-28D9-4665-BE8F-2B87DF8629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43779" y="3571983"/>
            <a:ext cx="1708150" cy="12827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62580786-9398-4E27-BE14-1B366C821D5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171" y="4959418"/>
            <a:ext cx="1689100" cy="16891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
            <a:extLst>
              <a:ext uri="{FF2B5EF4-FFF2-40B4-BE49-F238E27FC236}">
                <a16:creationId xmlns:a16="http://schemas.microsoft.com/office/drawing/2014/main" id="{20AFEC64-E12F-4B3D-BA8A-A147D75AFB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99329" y="4927668"/>
            <a:ext cx="1758950" cy="172085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7" descr="Janet Jackson trained as accountant">
            <a:extLst>
              <a:ext uri="{FF2B5EF4-FFF2-40B4-BE49-F238E27FC236}">
                <a16:creationId xmlns:a16="http://schemas.microsoft.com/office/drawing/2014/main" id="{F8331F87-A614-4DC3-A377-9EBD197CD6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86629" y="1864469"/>
            <a:ext cx="1733550" cy="1098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232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20548"/>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What do you learn?</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359932"/>
            <a:ext cx="7772400" cy="5455468"/>
          </a:xfrm>
          <a:prstGeom prst="rect">
            <a:avLst/>
          </a:prstGeom>
          <a:noFill/>
        </p:spPr>
        <p:txBody>
          <a:bodyPr wrap="square" rtlCol="0">
            <a:spAutoFit/>
          </a:bodyPr>
          <a:lstStyle/>
          <a:p>
            <a:pPr marL="0" marR="0">
              <a:spcBef>
                <a:spcPts val="0"/>
              </a:spcBef>
              <a:spcAft>
                <a:spcPts val="750"/>
              </a:spcAft>
            </a:pPr>
            <a:r>
              <a:rPr lang="en-US" dirty="0">
                <a:solidFill>
                  <a:srgbClr val="333333"/>
                </a:solidFill>
                <a:effectLst/>
                <a:latin typeface="Arial" panose="020B0604020202020204" pitchFamily="34" charset="0"/>
                <a:ea typeface="Times New Roman" panose="02020603050405020304" pitchFamily="18" charset="0"/>
              </a:rPr>
              <a:t>Below are among the many tasks that accountants perform for their clients</a:t>
            </a:r>
            <a:r>
              <a:rPr lang="en-US" sz="1800" dirty="0">
                <a:solidFill>
                  <a:srgbClr val="333333"/>
                </a:solidFill>
                <a:effectLst/>
                <a:latin typeface="Arial" panose="020B0604020202020204" pitchFamily="34" charset="0"/>
                <a:ea typeface="Times New Roman" panose="02020603050405020304" pitchFamily="18" charset="0"/>
              </a:rPr>
              <a: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Organizing and maintaining financial records</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Evaluating financial operations and making recommendations to management about best financial practices</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Examining account books and accounting systems to make sure they are efficient and conform to accepted standards and accounting procedures</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Preparing tax returns and related tasks</a:t>
            </a:r>
            <a:endParaRPr lang="en-US"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Examining financial statements to make sure they are accurate and meet legal requirements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solidFill>
                  <a:srgbClr val="333333"/>
                </a:solidFill>
                <a:latin typeface="Arial" panose="020B0604020202020204" pitchFamily="34" charset="0"/>
                <a:ea typeface="Calibri" panose="020F0502020204030204" pitchFamily="34" charset="0"/>
                <a:cs typeface="Times New Roman" panose="02020603050405020304" pitchFamily="18" charset="0"/>
              </a:rPr>
              <a:t>s</a:t>
            </a:r>
            <a:r>
              <a:rPr lang="en-US" sz="1800" dirty="0">
                <a:solidFill>
                  <a:srgbClr val="333333"/>
                </a:solidFill>
                <a:effectLst/>
                <a:latin typeface="Arial" panose="020B0604020202020204" pitchFamily="34" charset="0"/>
                <a:ea typeface="Calibri" panose="020F0502020204030204" pitchFamily="34" charset="0"/>
              </a:rPr>
              <a:t>uggesting ways to increase revenue, reduce costs, and improve profits</a:t>
            </a:r>
          </a:p>
          <a:p>
            <a:endParaRPr lang="en-US" dirty="0">
              <a:solidFill>
                <a:srgbClr val="333333"/>
              </a:solidFill>
              <a:latin typeface="Arial" panose="020B0604020202020204" pitchFamily="34" charset="0"/>
            </a:endParaRPr>
          </a:p>
          <a:p>
            <a:r>
              <a:rPr lang="en-US" dirty="0">
                <a:solidFill>
                  <a:srgbClr val="333333"/>
                </a:solidFill>
                <a:latin typeface="Arial" panose="020B0604020202020204" pitchFamily="34" charset="0"/>
                <a:ea typeface="Times New Roman" panose="02020603050405020304" pitchFamily="18" charset="0"/>
              </a:rPr>
              <a:t>If we go back to the question of what accounting students learn in our programs – They essentially learn the skills to do the above.</a:t>
            </a:r>
            <a:endParaRPr lang="en-US" sz="1800" dirty="0">
              <a:effectLst/>
              <a:latin typeface="Times New Roman" panose="02020603050405020304" pitchFamily="18" charset="0"/>
              <a:ea typeface="Times New Roman" panose="02020603050405020304" pitchFamily="18" charset="0"/>
            </a:endParaRPr>
          </a:p>
          <a:p>
            <a:endParaRPr lang="en-US" dirty="0">
              <a:latin typeface="+mn-lt"/>
            </a:endParaRPr>
          </a:p>
        </p:txBody>
      </p:sp>
    </p:spTree>
    <p:extLst>
      <p:ext uri="{BB962C8B-B14F-4D97-AF65-F5344CB8AC3E}">
        <p14:creationId xmlns:p14="http://schemas.microsoft.com/office/powerpoint/2010/main" val="1815905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830997"/>
          </a:xfrm>
          <a:prstGeom prst="rect">
            <a:avLst/>
          </a:prstGeom>
          <a:noFill/>
        </p:spPr>
        <p:txBody>
          <a:bodyPr wrap="square" rtlCol="0">
            <a:spAutoFit/>
          </a:bodyPr>
          <a:lstStyle/>
          <a:p>
            <a:pPr algn="ctr"/>
            <a:r>
              <a:rPr lang="en-US" sz="4800" b="1" dirty="0">
                <a:solidFill>
                  <a:schemeClr val="bg1"/>
                </a:solidFill>
                <a:latin typeface="+mn-lt"/>
              </a:rPr>
              <a:t>Education Pathway</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199558"/>
            <a:ext cx="7772400" cy="5693866"/>
          </a:xfrm>
          <a:prstGeom prst="rect">
            <a:avLst/>
          </a:prstGeom>
          <a:noFill/>
        </p:spPr>
        <p:txBody>
          <a:bodyPr wrap="square" rtlCol="0">
            <a:spAutoFit/>
          </a:bodyPr>
          <a:lstStyle/>
          <a:p>
            <a:r>
              <a:rPr lang="en-US" sz="2000" b="1" dirty="0">
                <a:solidFill>
                  <a:schemeClr val="accent5">
                    <a:lumMod val="75000"/>
                  </a:schemeClr>
                </a:solidFill>
                <a:latin typeface="+mn-lt"/>
              </a:rPr>
              <a:t>The Programs Presented in </a:t>
            </a:r>
            <a:r>
              <a:rPr lang="en-US" sz="2000" b="1" dirty="0">
                <a:solidFill>
                  <a:schemeClr val="accent5">
                    <a:lumMod val="75000"/>
                  </a:schemeClr>
                </a:solidFill>
              </a:rPr>
              <a:t>T</a:t>
            </a:r>
            <a:r>
              <a:rPr lang="en-US" sz="2000" b="1" dirty="0">
                <a:solidFill>
                  <a:schemeClr val="accent5">
                    <a:lumMod val="75000"/>
                  </a:schemeClr>
                </a:solidFill>
                <a:latin typeface="+mn-lt"/>
              </a:rPr>
              <a:t>his Applied Accounting Break-out Session</a:t>
            </a:r>
          </a:p>
          <a:p>
            <a:endParaRPr lang="en-US" sz="2000" b="1" dirty="0">
              <a:latin typeface="+mn-lt"/>
            </a:endParaRPr>
          </a:p>
          <a:p>
            <a:pPr marL="285750" indent="-285750">
              <a:buFont typeface="Arial" panose="020B0604020202020204" pitchFamily="34" charset="0"/>
              <a:buChar char="•"/>
            </a:pPr>
            <a:r>
              <a:rPr lang="en-US" dirty="0">
                <a:latin typeface="+mn-lt"/>
              </a:rPr>
              <a:t>Are designed to be completed from two academic quarters, to two academic years if you are participating as a full-time student taking three courses per quarter.  An academic quarter is  approximately 11-wweeks on average.</a:t>
            </a:r>
          </a:p>
          <a:p>
            <a:pPr marL="285750" indent="-285750">
              <a:buFont typeface="Arial" panose="020B0604020202020204" pitchFamily="34" charset="0"/>
              <a:buChar char="•"/>
            </a:pPr>
            <a:r>
              <a:rPr lang="en-US" dirty="0">
                <a:latin typeface="+mn-lt"/>
              </a:rPr>
              <a:t>The length for any one part-time student might take to complete a given program varies with each part-time student, depending on the program selected and their personal schedule.</a:t>
            </a:r>
          </a:p>
          <a:p>
            <a:pPr marL="285750" indent="-285750">
              <a:buFont typeface="Arial" panose="020B0604020202020204" pitchFamily="34" charset="0"/>
              <a:buChar char="•"/>
            </a:pPr>
            <a:r>
              <a:rPr lang="en-US" dirty="0"/>
              <a:t>While  it is preferably for students to complete their program study as quickly as possible and in accordance with the respective program schedule, there are no requirements to do so. Student can start, stop, and resume program study to meet employment and personal needs.  </a:t>
            </a:r>
          </a:p>
          <a:p>
            <a:pPr marL="285750" indent="-285750">
              <a:buFont typeface="Arial" panose="020B0604020202020204" pitchFamily="34" charset="0"/>
              <a:buChar char="•"/>
            </a:pPr>
            <a:r>
              <a:rPr lang="en-US" dirty="0"/>
              <a:t>The nature of accounting courses and learning objectives require certain courses be completed before others. Consult with your advisor before deciding to pause your study or skip a quarter.</a:t>
            </a:r>
            <a:endParaRPr lang="en-US" dirty="0">
              <a:latin typeface="+mn-lt"/>
            </a:endParaRPr>
          </a:p>
          <a:p>
            <a:pPr marL="285750" indent="-285750">
              <a:buFont typeface="Arial" panose="020B0604020202020204" pitchFamily="34" charset="0"/>
              <a:buChar char="•"/>
            </a:pPr>
            <a:r>
              <a:rPr lang="en-US" dirty="0">
                <a:latin typeface="+mn-lt"/>
              </a:rPr>
              <a:t>Designed to be part of a longer education pathway? They a start with certificates that are stackable and generally connects to an associate’s degree and BAS degree pathway.</a:t>
            </a:r>
          </a:p>
          <a:p>
            <a:pPr marL="285750" indent="-285750">
              <a:buFont typeface="Arial" panose="020B0604020202020204" pitchFamily="34" charset="0"/>
              <a:buChar char="•"/>
            </a:pPr>
            <a:r>
              <a:rPr lang="en-US" dirty="0">
                <a:latin typeface="+mn-lt"/>
              </a:rPr>
              <a:t>Many of the certificates qualify students to get employment right away. Still,   more education is typically needed to start work in some fields.</a:t>
            </a:r>
          </a:p>
        </p:txBody>
      </p:sp>
    </p:spTree>
    <p:extLst>
      <p:ext uri="{BB962C8B-B14F-4D97-AF65-F5344CB8AC3E}">
        <p14:creationId xmlns:p14="http://schemas.microsoft.com/office/powerpoint/2010/main" val="144066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282117" y="-253670"/>
            <a:ext cx="137072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68730" y="422146"/>
            <a:ext cx="484026"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7532611" y="655140"/>
            <a:ext cx="515604"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017482" y="0"/>
            <a:ext cx="2126518"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Isosceles Triangle 2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82258" y="6115501"/>
            <a:ext cx="1120884"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03060" y="6453143"/>
            <a:ext cx="611177"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37B52486-C9F4-4D10-8E43-C77415F973C9}"/>
              </a:ext>
            </a:extLst>
          </p:cNvPr>
          <p:cNvGraphicFramePr>
            <a:graphicFrameLocks noGrp="1"/>
          </p:cNvGraphicFramePr>
          <p:nvPr>
            <p:extLst>
              <p:ext uri="{D42A27DB-BD31-4B8C-83A1-F6EECF244321}">
                <p14:modId xmlns:p14="http://schemas.microsoft.com/office/powerpoint/2010/main" val="1050260495"/>
              </p:ext>
            </p:extLst>
          </p:nvPr>
        </p:nvGraphicFramePr>
        <p:xfrm>
          <a:off x="482600" y="769658"/>
          <a:ext cx="8178801" cy="5352064"/>
        </p:xfrm>
        <a:graphic>
          <a:graphicData uri="http://schemas.openxmlformats.org/drawingml/2006/table">
            <a:tbl>
              <a:tblPr firstRow="1" firstCol="1" bandRow="1"/>
              <a:tblGrid>
                <a:gridCol w="2286913">
                  <a:extLst>
                    <a:ext uri="{9D8B030D-6E8A-4147-A177-3AD203B41FA5}">
                      <a16:colId xmlns:a16="http://schemas.microsoft.com/office/drawing/2014/main" val="927100193"/>
                    </a:ext>
                  </a:extLst>
                </a:gridCol>
                <a:gridCol w="2126551">
                  <a:extLst>
                    <a:ext uri="{9D8B030D-6E8A-4147-A177-3AD203B41FA5}">
                      <a16:colId xmlns:a16="http://schemas.microsoft.com/office/drawing/2014/main" val="4158399245"/>
                    </a:ext>
                  </a:extLst>
                </a:gridCol>
                <a:gridCol w="1922759">
                  <a:extLst>
                    <a:ext uri="{9D8B030D-6E8A-4147-A177-3AD203B41FA5}">
                      <a16:colId xmlns:a16="http://schemas.microsoft.com/office/drawing/2014/main" val="639674381"/>
                    </a:ext>
                  </a:extLst>
                </a:gridCol>
                <a:gridCol w="1842578">
                  <a:extLst>
                    <a:ext uri="{9D8B030D-6E8A-4147-A177-3AD203B41FA5}">
                      <a16:colId xmlns:a16="http://schemas.microsoft.com/office/drawing/2014/main" val="579127236"/>
                    </a:ext>
                  </a:extLst>
                </a:gridCol>
              </a:tblGrid>
              <a:tr h="441814">
                <a:tc gridSpan="4">
                  <a:txBody>
                    <a:bodyPr/>
                    <a:lstStyle/>
                    <a:p>
                      <a:pPr marL="0" marR="0" algn="ctr" fontAlgn="t">
                        <a:lnSpc>
                          <a:spcPct val="107000"/>
                        </a:lnSpc>
                        <a:spcBef>
                          <a:spcPts val="0"/>
                        </a:spcBef>
                        <a:spcAft>
                          <a:spcPts val="0"/>
                        </a:spcAft>
                      </a:pPr>
                      <a:r>
                        <a:rPr lang="en-US" sz="19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There are Basically Four Types of Accounting</a:t>
                      </a:r>
                      <a:endParaRPr lang="en-US" sz="1900" b="0" i="0" u="none" strike="noStrike">
                        <a:effectLst/>
                        <a:latin typeface="Arial" panose="020B0604020202020204" pitchFamily="34" charset="0"/>
                      </a:endParaRPr>
                    </a:p>
                  </a:txBody>
                  <a:tcPr marL="94497" marR="94497" marT="47249" marB="472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2615983"/>
                  </a:ext>
                </a:extLst>
              </a:tr>
              <a:tr h="665989">
                <a:tc>
                  <a:txBody>
                    <a:bodyPr/>
                    <a:lstStyle/>
                    <a:p>
                      <a:pPr marL="0" marR="0" algn="l" fontAlgn="t">
                        <a:lnSpc>
                          <a:spcPct val="107000"/>
                        </a:lnSpc>
                        <a:spcBef>
                          <a:spcPts val="0"/>
                        </a:spcBef>
                        <a:spcAft>
                          <a:spcPts val="0"/>
                        </a:spcAft>
                      </a:pPr>
                      <a:r>
                        <a:rPr lang="en-US"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Corporate Accounting</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07000"/>
                        </a:lnSpc>
                        <a:spcBef>
                          <a:spcPts val="0"/>
                        </a:spcBef>
                        <a:spcAft>
                          <a:spcPts val="0"/>
                        </a:spcAft>
                      </a:pPr>
                      <a:r>
                        <a:rPr lang="en-US"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Public Accounting</a:t>
                      </a: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Government Accounting</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9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Forensic Accounting</a:t>
                      </a: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7433087"/>
                  </a:ext>
                </a:extLst>
              </a:tr>
              <a:tr h="1695776">
                <a:tc>
                  <a:txBody>
                    <a:bodyPr/>
                    <a:lstStyle/>
                    <a:p>
                      <a:pPr marL="0" marR="0" algn="l" fontAlgn="t">
                        <a:spcBef>
                          <a:spcPts val="0"/>
                        </a:spcBef>
                        <a:spcAft>
                          <a:spcPts val="1125"/>
                        </a:spcAft>
                      </a:pPr>
                      <a:r>
                        <a:rPr lang="en-US" sz="1200" b="0" i="0" u="none" strike="noStrike">
                          <a:effectLst/>
                          <a:latin typeface="Calibri" panose="020F0502020204030204" pitchFamily="34" charset="0"/>
                          <a:ea typeface="Times New Roman" panose="02020603050405020304" pitchFamily="18" charset="0"/>
                          <a:cs typeface="Times New Roman" panose="02020603050405020304" pitchFamily="18" charset="0"/>
                        </a:rPr>
                        <a:t>Corporate accounting involves the use, handling, and filing of a company’s financial data often for the purpose of external reporting and tax compliance. </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Public accountants work with external clients, most often companies, corporations, or individuals. Their responsibility to clients is to help ensure their financial statements, records, and filings are accurate.</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1125"/>
                        </a:spcAft>
                      </a:pPr>
                      <a:r>
                        <a:rPr lang="en-US" sz="12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Government accountants work within the context of local, state, or federal government entities. They often work within frameworks that differ from those employed by public accountants. </a:t>
                      </a:r>
                      <a:endParaRPr lang="en-US" sz="1900" b="0" i="0" u="none" strike="noStrike" dirty="0">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300" b="0" i="0" u="none" strike="noStrike">
                          <a:effectLst/>
                          <a:latin typeface="Calibri" panose="020F0502020204030204" pitchFamily="34" charset="0"/>
                          <a:ea typeface="Calibri" panose="020F0502020204030204" pitchFamily="34" charset="0"/>
                          <a:cs typeface="Calibri" panose="020F0502020204030204" pitchFamily="34" charset="0"/>
                        </a:rPr>
                        <a:t>Forensic accounting refers to a branch of accounting that collects, recovers, and reconstructs financial data when it is difficult or impossible to obtain. </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7178348"/>
                  </a:ext>
                </a:extLst>
              </a:tr>
              <a:tr h="441814">
                <a:tc gridSpan="4">
                  <a:txBody>
                    <a:bodyPr/>
                    <a:lstStyle/>
                    <a:p>
                      <a:pPr marL="0" marR="0" algn="ctr" fontAlgn="t">
                        <a:lnSpc>
                          <a:spcPct val="107000"/>
                        </a:lnSpc>
                        <a:spcBef>
                          <a:spcPts val="0"/>
                        </a:spcBef>
                        <a:spcAft>
                          <a:spcPts val="0"/>
                        </a:spcAft>
                      </a:pPr>
                      <a:r>
                        <a:rPr lang="en-US" sz="19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Generally, Requires The Following:</a:t>
                      </a:r>
                      <a:endParaRPr lang="en-US" sz="1900" b="0" i="0" u="none" strike="noStrike">
                        <a:effectLst/>
                        <a:latin typeface="Arial" panose="020B0604020202020204" pitchFamily="34" charset="0"/>
                      </a:endParaRPr>
                    </a:p>
                  </a:txBody>
                  <a:tcPr marL="94497" marR="94497" marT="47249" marB="4724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80451693"/>
                  </a:ext>
                </a:extLst>
              </a:tr>
              <a:tr h="2073293">
                <a:tc>
                  <a:txBody>
                    <a:bodyPr/>
                    <a:lstStyle/>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4-year degree in accounting or higher.</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*CPA preferred but not required.</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Some experience preferred.</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100" b="0" i="1"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experience required before CPA license can be issued.</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4-year degree in accounting or higher.</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CPA required.</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Experience required.</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4-year degree in accounting or higher.</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CPA preferred but not required.</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Some experience preferred.</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4-year degree in accounting or higher.</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CPA preferred but not required.</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900" b="0" i="0" u="none" strike="noStrike">
                        <a:effectLst/>
                        <a:latin typeface="Arial" panose="020B0604020202020204" pitchFamily="34" charset="0"/>
                      </a:endParaRPr>
                    </a:p>
                    <a:p>
                      <a:pPr marL="0" marR="0" algn="l" fontAlgn="t">
                        <a:lnSpc>
                          <a:spcPct val="107000"/>
                        </a:lnSpc>
                        <a:spcBef>
                          <a:spcPts val="0"/>
                        </a:spcBef>
                        <a:spcAft>
                          <a:spcPts val="0"/>
                        </a:spcAft>
                      </a:pPr>
                      <a:r>
                        <a:rPr lang="en-US" sz="13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Some experience preferred</a:t>
                      </a:r>
                      <a:endParaRPr lang="en-US" sz="1900" b="0" i="0" u="none" strike="noStrike">
                        <a:effectLst/>
                        <a:latin typeface="Arial" panose="020B0604020202020204" pitchFamily="34" charset="0"/>
                      </a:endParaRPr>
                    </a:p>
                  </a:txBody>
                  <a:tcPr marL="70873" marR="70873" marT="984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276670"/>
                  </a:ext>
                </a:extLst>
              </a:tr>
            </a:tbl>
          </a:graphicData>
        </a:graphic>
      </p:graphicFrame>
    </p:spTree>
    <p:extLst>
      <p:ext uri="{BB962C8B-B14F-4D97-AF65-F5344CB8AC3E}">
        <p14:creationId xmlns:p14="http://schemas.microsoft.com/office/powerpoint/2010/main" val="1666550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1">
            <a:extLst>
              <a:ext uri="{FF2B5EF4-FFF2-40B4-BE49-F238E27FC236}">
                <a16:creationId xmlns:a16="http://schemas.microsoft.com/office/drawing/2014/main" id="{B17E8640-0C7C-4940-AAE0-D8E88699C824}"/>
              </a:ext>
            </a:extLst>
          </p:cNvPr>
          <p:cNvSpPr>
            <a:spLocks noGrp="1" noChangeArrowheads="1"/>
          </p:cNvSpPr>
          <p:nvPr>
            <p:ph type="title"/>
          </p:nvPr>
        </p:nvSpPr>
        <p:spPr bwMode="auto">
          <a:xfrm>
            <a:off x="628650" y="171162"/>
            <a:ext cx="2130136" cy="2371148"/>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r>
              <a:rPr lang="en-US" sz="2800" b="1" dirty="0">
                <a:solidFill>
                  <a:srgbClr val="FFFFFF"/>
                </a:solidFill>
              </a:rPr>
              <a:t>Careers in Accounting</a:t>
            </a:r>
          </a:p>
        </p:txBody>
      </p:sp>
      <p:graphicFrame>
        <p:nvGraphicFramePr>
          <p:cNvPr id="3" name="Table 2">
            <a:extLst>
              <a:ext uri="{FF2B5EF4-FFF2-40B4-BE49-F238E27FC236}">
                <a16:creationId xmlns:a16="http://schemas.microsoft.com/office/drawing/2014/main" id="{443E5547-E95D-44EC-9A5F-BA240E0D448B}"/>
              </a:ext>
            </a:extLst>
          </p:cNvPr>
          <p:cNvGraphicFramePr>
            <a:graphicFrameLocks noGrp="1"/>
          </p:cNvGraphicFramePr>
          <p:nvPr>
            <p:extLst>
              <p:ext uri="{D42A27DB-BD31-4B8C-83A1-F6EECF244321}">
                <p14:modId xmlns:p14="http://schemas.microsoft.com/office/powerpoint/2010/main" val="3143540091"/>
              </p:ext>
            </p:extLst>
          </p:nvPr>
        </p:nvGraphicFramePr>
        <p:xfrm>
          <a:off x="3248417" y="292815"/>
          <a:ext cx="5510654" cy="6590267"/>
        </p:xfrm>
        <a:graphic>
          <a:graphicData uri="http://schemas.openxmlformats.org/drawingml/2006/table">
            <a:tbl>
              <a:tblPr firstRow="1" firstCol="1" bandRow="1"/>
              <a:tblGrid>
                <a:gridCol w="2833884">
                  <a:extLst>
                    <a:ext uri="{9D8B030D-6E8A-4147-A177-3AD203B41FA5}">
                      <a16:colId xmlns:a16="http://schemas.microsoft.com/office/drawing/2014/main" val="1006260040"/>
                    </a:ext>
                  </a:extLst>
                </a:gridCol>
                <a:gridCol w="2676770">
                  <a:extLst>
                    <a:ext uri="{9D8B030D-6E8A-4147-A177-3AD203B41FA5}">
                      <a16:colId xmlns:a16="http://schemas.microsoft.com/office/drawing/2014/main" val="1984725790"/>
                    </a:ext>
                  </a:extLst>
                </a:gridCol>
              </a:tblGrid>
              <a:tr h="3483031">
                <a:tc>
                  <a:txBody>
                    <a:bodyPr/>
                    <a:lstStyle/>
                    <a:p>
                      <a:pPr marL="0" marR="0" algn="l" fontAlgn="t">
                        <a:spcBef>
                          <a:spcPts val="0"/>
                        </a:spcBef>
                        <a:spcAft>
                          <a:spcPts val="750"/>
                        </a:spcAft>
                      </a:pPr>
                      <a:r>
                        <a:rPr lang="en-US" sz="1600" b="1" i="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Government and Non-Profit Accounting Jobs:</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2"/>
                        </a:rPr>
                        <a:t>Fund Accountancy</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3"/>
                        </a:rPr>
                        <a:t>IRS Jobs</a:t>
                      </a:r>
                      <a:endParaRPr lang="en-US" sz="16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b="0" i="0" u="none" strike="noStrike" dirty="0">
                        <a:effectLst/>
                        <a:latin typeface="Arial" panose="020B0604020202020204" pitchFamily="34" charset="0"/>
                      </a:endParaRPr>
                    </a:p>
                  </a:txBody>
                  <a:tcPr marL="44970" marR="44970" marT="62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750"/>
                        </a:spcAft>
                      </a:pPr>
                      <a:r>
                        <a:rPr lang="en-US" sz="1600" b="1" i="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Private Accounting Jobs:</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4"/>
                        </a:rPr>
                        <a:t>Accounting Clerk</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5"/>
                        </a:rPr>
                        <a:t>Accounts Payable/Receivable Clerk</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6"/>
                        </a:rPr>
                        <a:t>Bookkeeping</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7"/>
                        </a:rPr>
                        <a:t>Budget Analyst</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8"/>
                        </a:rPr>
                        <a:t>Comptroller/Financial Controller</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9"/>
                        </a:rPr>
                        <a:t>Payroll Accountant</a:t>
                      </a:r>
                      <a:endParaRPr lang="en-US" sz="16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44970" marR="44970" marT="62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7928426"/>
                  </a:ext>
                </a:extLst>
              </a:tr>
              <a:tr h="3005098">
                <a:tc>
                  <a:txBody>
                    <a:bodyPr/>
                    <a:lstStyle/>
                    <a:p>
                      <a:pPr marL="0" marR="0" algn="l" fontAlgn="t">
                        <a:spcBef>
                          <a:spcPts val="0"/>
                        </a:spcBef>
                        <a:spcAft>
                          <a:spcPts val="750"/>
                        </a:spcAft>
                      </a:pPr>
                      <a:r>
                        <a:rPr lang="en-US" sz="1600" b="1" i="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Public Accounting Jobs:</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0"/>
                        </a:rPr>
                        <a:t>Cost Estimator</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1"/>
                        </a:rPr>
                        <a:t>Enrolled Agent</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2"/>
                        </a:rPr>
                        <a:t>Forensic Accountant</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3"/>
                        </a:rPr>
                        <a:t>Real Estate Appraiser</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4"/>
                        </a:rPr>
                        <a:t>Tax Accountant</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5"/>
                        </a:rPr>
                        <a:t>Tax Attorney</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6"/>
                        </a:rPr>
                        <a:t>Tax Preparer</a:t>
                      </a:r>
                      <a:endParaRPr lang="en-US" sz="16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b="0" i="0" u="none" strike="noStrike" dirty="0">
                        <a:effectLst/>
                        <a:latin typeface="Arial" panose="020B0604020202020204" pitchFamily="34" charset="0"/>
                      </a:endParaRPr>
                    </a:p>
                  </a:txBody>
                  <a:tcPr marL="44970" marR="44970" marT="62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spcBef>
                          <a:spcPts val="0"/>
                        </a:spcBef>
                        <a:spcAft>
                          <a:spcPts val="750"/>
                        </a:spcAft>
                      </a:pPr>
                      <a:r>
                        <a:rPr lang="en-US" sz="1600" b="1" i="0" u="none" strike="noStrike"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Financial Services:</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7"/>
                        </a:rPr>
                        <a:t>Business Valuation Specialist</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8"/>
                        </a:rPr>
                        <a:t>Certified Financial Planner</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19"/>
                        </a:rPr>
                        <a:t>Financial Analyst</a:t>
                      </a: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600" b="0" i="0" u="none" strike="noStrike" dirty="0">
                        <a:effectLst/>
                        <a:latin typeface="Arial" panose="020B0604020202020204" pitchFamily="34" charset="0"/>
                      </a:endParaRPr>
                    </a:p>
                    <a:p>
                      <a:pPr marL="347472" marR="0" indent="-347472" algn="l" fontAlgn="t">
                        <a:lnSpc>
                          <a:spcPct val="107000"/>
                        </a:lnSpc>
                        <a:spcBef>
                          <a:spcPts val="0"/>
                        </a:spcBef>
                        <a:spcAft>
                          <a:spcPts val="800"/>
                        </a:spcAft>
                        <a:tabLst>
                          <a:tab pos="457200" algn="l"/>
                        </a:tabLst>
                      </a:pPr>
                      <a:r>
                        <a:rPr lang="en-US" sz="1600" b="0" i="0" u="sng" strike="noStrike"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hlinkClick r:id="rId20"/>
                        </a:rPr>
                        <a:t>Tax Consultant</a:t>
                      </a:r>
                      <a:endParaRPr lang="en-US" sz="16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0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b="0" i="0" u="none" strike="noStrike" dirty="0">
                        <a:effectLst/>
                        <a:latin typeface="Arial" panose="020B0604020202020204" pitchFamily="34" charset="0"/>
                      </a:endParaRPr>
                    </a:p>
                  </a:txBody>
                  <a:tcPr marL="44970" marR="44970" marT="624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3370831"/>
                  </a:ext>
                </a:extLst>
              </a:tr>
            </a:tbl>
          </a:graphicData>
        </a:graphic>
      </p:graphicFrame>
    </p:spTree>
    <p:extLst>
      <p:ext uri="{BB962C8B-B14F-4D97-AF65-F5344CB8AC3E}">
        <p14:creationId xmlns:p14="http://schemas.microsoft.com/office/powerpoint/2010/main" val="278766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01D423-2854-8C48-9232-963FE661F0CD}"/>
              </a:ext>
            </a:extLst>
          </p:cNvPr>
          <p:cNvSpPr txBox="1"/>
          <p:nvPr/>
        </p:nvSpPr>
        <p:spPr>
          <a:xfrm>
            <a:off x="9296400" y="990600"/>
            <a:ext cx="184731" cy="369332"/>
          </a:xfrm>
          <a:prstGeom prst="rect">
            <a:avLst/>
          </a:prstGeom>
          <a:noFill/>
        </p:spPr>
        <p:txBody>
          <a:bodyPr wrap="none" rtlCol="0">
            <a:spAutoFit/>
          </a:bodyPr>
          <a:lstStyle/>
          <a:p>
            <a:endParaRPr lang="en-US"/>
          </a:p>
        </p:txBody>
      </p:sp>
      <p:sp>
        <p:nvSpPr>
          <p:cNvPr id="2" name="Rectangle 1">
            <a:extLst>
              <a:ext uri="{FF2B5EF4-FFF2-40B4-BE49-F238E27FC236}">
                <a16:creationId xmlns:a16="http://schemas.microsoft.com/office/drawing/2014/main" id="{3402EA48-272D-2549-BD15-FFA90977AE1D}"/>
              </a:ext>
            </a:extLst>
          </p:cNvPr>
          <p:cNvSpPr/>
          <p:nvPr/>
        </p:nvSpPr>
        <p:spPr>
          <a:xfrm>
            <a:off x="0" y="0"/>
            <a:ext cx="9144000" cy="914400"/>
          </a:xfrm>
          <a:prstGeom prst="rect">
            <a:avLst/>
          </a:prstGeom>
          <a:gradFill>
            <a:gsLst>
              <a:gs pos="0">
                <a:srgbClr val="00A9DC"/>
              </a:gs>
              <a:gs pos="99000">
                <a:srgbClr val="005192"/>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3CE6794-84CB-7848-906B-1B56A0A361E2}"/>
              </a:ext>
            </a:extLst>
          </p:cNvPr>
          <p:cNvSpPr txBox="1"/>
          <p:nvPr/>
        </p:nvSpPr>
        <p:spPr>
          <a:xfrm>
            <a:off x="0" y="41701"/>
            <a:ext cx="9144000" cy="954107"/>
          </a:xfrm>
          <a:prstGeom prst="rect">
            <a:avLst/>
          </a:prstGeom>
          <a:noFill/>
        </p:spPr>
        <p:txBody>
          <a:bodyPr wrap="square" rtlCol="0">
            <a:spAutoFit/>
          </a:bodyPr>
          <a:lstStyle/>
          <a:p>
            <a:pPr algn="ctr"/>
            <a:r>
              <a:rPr lang="en-US" sz="2800" b="1" dirty="0">
                <a:solidFill>
                  <a:schemeClr val="bg1"/>
                </a:solidFill>
                <a:latin typeface="+mn-lt"/>
              </a:rPr>
              <a:t>What you can you earn with skills and/or a degree  in  Accounting? </a:t>
            </a:r>
          </a:p>
        </p:txBody>
      </p:sp>
      <p:sp>
        <p:nvSpPr>
          <p:cNvPr id="6" name="TextBox 5">
            <a:extLst>
              <a:ext uri="{FF2B5EF4-FFF2-40B4-BE49-F238E27FC236}">
                <a16:creationId xmlns:a16="http://schemas.microsoft.com/office/drawing/2014/main" id="{B25DDAB1-F2A1-5143-B1BB-73BEFA3BEADB}"/>
              </a:ext>
            </a:extLst>
          </p:cNvPr>
          <p:cNvSpPr txBox="1"/>
          <p:nvPr/>
        </p:nvSpPr>
        <p:spPr>
          <a:xfrm>
            <a:off x="685800" y="1462673"/>
            <a:ext cx="7772400" cy="480131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pPr marL="285750" indent="-285750">
              <a:buFont typeface="Arial" panose="020B0604020202020204" pitchFamily="34" charset="0"/>
              <a:buChar char="•"/>
            </a:pPr>
            <a:r>
              <a:rPr lang="en-US" dirty="0">
                <a:latin typeface="+mn-lt"/>
              </a:rPr>
              <a:t>There are several internship or work-based learning programs offered.</a:t>
            </a:r>
          </a:p>
          <a:p>
            <a:endParaRPr lang="en-US" dirty="0">
              <a:latin typeface="+mn-lt"/>
            </a:endParaRPr>
          </a:p>
          <a:p>
            <a:pPr marL="285750" indent="-285750">
              <a:buFont typeface="Arial" panose="020B0604020202020204" pitchFamily="34" charset="0"/>
              <a:buChar char="•"/>
            </a:pPr>
            <a:r>
              <a:rPr lang="en-US" dirty="0"/>
              <a:t>Program graduates typically work across the full spectrum; private business, government, and not-for-profit industries. </a:t>
            </a:r>
          </a:p>
          <a:p>
            <a:endParaRPr lang="en-US" dirty="0">
              <a:latin typeface="+mn-lt"/>
            </a:endParaRPr>
          </a:p>
          <a:p>
            <a:pPr marL="285750" indent="-285750">
              <a:buFont typeface="Arial" panose="020B0604020202020204" pitchFamily="34" charset="0"/>
              <a:buChar char="•"/>
            </a:pPr>
            <a:r>
              <a:rPr lang="en-US" dirty="0">
                <a:latin typeface="+mn-lt"/>
              </a:rPr>
              <a:t>Average wages for local area entry level to experienced varies. However, you can expect to earn from $39,000 to $48,000 after completing a certificate and/or 2-year accounting degree. If you complete a Bachelor's degree, you can expect to start on average, at a salary of around $61,513.</a:t>
            </a:r>
          </a:p>
          <a:p>
            <a:pPr marL="742950" lvl="1" indent="-285750">
              <a:buFont typeface="Arial" panose="020B0604020202020204" pitchFamily="34" charset="0"/>
              <a:buChar char="•"/>
            </a:pPr>
            <a:endParaRPr lang="en-US" dirty="0">
              <a:latin typeface="+mn-lt"/>
            </a:endParaRPr>
          </a:p>
        </p:txBody>
      </p:sp>
      <p:pic>
        <p:nvPicPr>
          <p:cNvPr id="7" name="Picture 6">
            <a:extLst>
              <a:ext uri="{FF2B5EF4-FFF2-40B4-BE49-F238E27FC236}">
                <a16:creationId xmlns:a16="http://schemas.microsoft.com/office/drawing/2014/main" id="{C950B536-5F0C-46CE-AE18-19C4C5F46B62}"/>
              </a:ext>
            </a:extLst>
          </p:cNvPr>
          <p:cNvPicPr/>
          <p:nvPr/>
        </p:nvPicPr>
        <p:blipFill>
          <a:blip r:embed="rId3"/>
          <a:stretch>
            <a:fillRect/>
          </a:stretch>
        </p:blipFill>
        <p:spPr>
          <a:xfrm>
            <a:off x="1600200" y="1438383"/>
            <a:ext cx="5943600" cy="1736332"/>
          </a:xfrm>
          <a:prstGeom prst="rect">
            <a:avLst/>
          </a:prstGeom>
        </p:spPr>
      </p:pic>
    </p:spTree>
    <p:extLst>
      <p:ext uri="{BB962C8B-B14F-4D97-AF65-F5344CB8AC3E}">
        <p14:creationId xmlns:p14="http://schemas.microsoft.com/office/powerpoint/2010/main" val="336481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11" name="Freeform: Shape 10">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graphicFrame>
        <p:nvGraphicFramePr>
          <p:cNvPr id="2" name="Table 1">
            <a:extLst>
              <a:ext uri="{FF2B5EF4-FFF2-40B4-BE49-F238E27FC236}">
                <a16:creationId xmlns:a16="http://schemas.microsoft.com/office/drawing/2014/main" id="{70EA9940-D86A-4C09-B7E0-47042B5F7C42}"/>
              </a:ext>
            </a:extLst>
          </p:cNvPr>
          <p:cNvGraphicFramePr>
            <a:graphicFrameLocks noGrp="1"/>
          </p:cNvGraphicFramePr>
          <p:nvPr>
            <p:extLst>
              <p:ext uri="{D42A27DB-BD31-4B8C-83A1-F6EECF244321}">
                <p14:modId xmlns:p14="http://schemas.microsoft.com/office/powerpoint/2010/main" val="1215303321"/>
              </p:ext>
            </p:extLst>
          </p:nvPr>
        </p:nvGraphicFramePr>
        <p:xfrm>
          <a:off x="1818858" y="1585976"/>
          <a:ext cx="5421465" cy="3842257"/>
        </p:xfrm>
        <a:graphic>
          <a:graphicData uri="http://schemas.openxmlformats.org/drawingml/2006/table">
            <a:tbl>
              <a:tblPr firstRow="1" firstCol="1" bandRow="1"/>
              <a:tblGrid>
                <a:gridCol w="5421465">
                  <a:extLst>
                    <a:ext uri="{9D8B030D-6E8A-4147-A177-3AD203B41FA5}">
                      <a16:colId xmlns:a16="http://schemas.microsoft.com/office/drawing/2014/main" val="1672529891"/>
                    </a:ext>
                  </a:extLst>
                </a:gridCol>
              </a:tblGrid>
              <a:tr h="1017114">
                <a:tc>
                  <a:txBody>
                    <a:bodyPr/>
                    <a:lstStyle/>
                    <a:p>
                      <a:pPr marL="0" marR="0" algn="l" fontAlgn="t">
                        <a:lnSpc>
                          <a:spcPct val="107000"/>
                        </a:lnSpc>
                        <a:spcBef>
                          <a:spcPts val="0"/>
                        </a:spcBef>
                        <a:spcAft>
                          <a:spcPts val="0"/>
                        </a:spcAft>
                      </a:pPr>
                      <a:r>
                        <a:rPr lang="en-US" sz="1200" b="1" i="0" u="none" strike="noStrike">
                          <a:solidFill>
                            <a:srgbClr val="212221"/>
                          </a:solidFill>
                          <a:effectLst/>
                          <a:latin typeface="Source Sans Pro" panose="020B0503030403020204" pitchFamily="34" charset="0"/>
                          <a:ea typeface="Times New Roman" panose="02020603050405020304" pitchFamily="18" charset="0"/>
                          <a:cs typeface="Times New Roman" panose="02020603050405020304" pitchFamily="18" charset="0"/>
                        </a:rPr>
                        <a:t>NOTE</a:t>
                      </a:r>
                      <a:r>
                        <a:rPr lang="en-US" sz="900" b="0" i="0" u="none" strike="noStrike">
                          <a:solidFill>
                            <a:srgbClr val="212221"/>
                          </a:solidFill>
                          <a:effectLst/>
                          <a:latin typeface="Source Sans Pro" panose="020B0503030403020204" pitchFamily="34" charset="0"/>
                          <a:ea typeface="Times New Roman" panose="02020603050405020304" pitchFamily="18" charset="0"/>
                          <a:cs typeface="Times New Roman" panose="02020603050405020304" pitchFamily="18" charset="0"/>
                        </a:rPr>
                        <a:t>: </a:t>
                      </a:r>
                      <a:r>
                        <a:rPr lang="en-US" sz="1200" b="0" i="1" u="none" strike="noStrike">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Salary ranges can vary widely depending on many important factors, including education, certifications, additional skills, the number of years you have spent in your profession.</a:t>
                      </a:r>
                      <a:endParaRPr lang="en-US" sz="1400" b="0" i="0" u="none" strike="noStrike">
                        <a:effectLst/>
                        <a:latin typeface="Arial" panose="020B0604020202020204" pitchFamily="34" charset="0"/>
                      </a:endParaRPr>
                    </a:p>
                    <a:p>
                      <a:pPr marL="0" marR="0" algn="l" fontAlgn="t">
                        <a:lnSpc>
                          <a:spcPct val="107000"/>
                        </a:lnSpc>
                        <a:spcBef>
                          <a:spcPts val="0"/>
                        </a:spcBef>
                        <a:spcAft>
                          <a:spcPts val="0"/>
                        </a:spcAft>
                      </a:pPr>
                      <a:r>
                        <a:rPr lang="en-US" sz="1200" b="0" i="0" u="none" strike="noStrike">
                          <a:effectLst/>
                          <a:latin typeface="Calibri" panose="020F0502020204030204" pitchFamily="34" charset="0"/>
                          <a:ea typeface="Calibri" panose="020F0502020204030204" pitchFamily="34" charset="0"/>
                          <a:cs typeface="Times New Roman" panose="02020603050405020304" pitchFamily="18" charset="0"/>
                        </a:rPr>
                        <a:t>For more detailed information and planning, visit the following site:</a:t>
                      </a:r>
                      <a:endParaRPr lang="en-US" sz="1400" b="0" i="0" u="none" strike="noStrike">
                        <a:effectLst/>
                        <a:latin typeface="Arial" panose="020B0604020202020204" pitchFamily="34" charset="0"/>
                      </a:endParaRPr>
                    </a:p>
                    <a:p>
                      <a:pPr marL="0" marR="0" algn="l" fontAlgn="t">
                        <a:lnSpc>
                          <a:spcPct val="107000"/>
                        </a:lnSpc>
                        <a:spcBef>
                          <a:spcPts val="0"/>
                        </a:spcBef>
                        <a:spcAft>
                          <a:spcPts val="0"/>
                        </a:spcAft>
                      </a:pPr>
                      <a:r>
                        <a:rPr lang="en-US" sz="1100" b="0" i="0" u="sng" strike="noStrike">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https://seakingwdc.emsicc.com/?radius=5%20miles&amp;region=Seattle%2C%20WA</a:t>
                      </a:r>
                      <a:r>
                        <a:rPr lang="en-US" sz="11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2921" marR="52921" marT="7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1589573"/>
                  </a:ext>
                </a:extLst>
              </a:tr>
              <a:tr h="816014">
                <a:tc>
                  <a:txBody>
                    <a:bodyPr/>
                    <a:lstStyle/>
                    <a:p>
                      <a:pPr marL="0" marR="0" algn="l" fontAlgn="base">
                        <a:lnSpc>
                          <a:spcPts val="1800"/>
                        </a:lnSpc>
                        <a:spcBef>
                          <a:spcPts val="0"/>
                        </a:spcBef>
                        <a:spcAft>
                          <a:spcPts val="0"/>
                        </a:spcAft>
                      </a:pPr>
                      <a:r>
                        <a:rPr lang="en-US" sz="1200" b="1" i="0" u="none" strike="noStrike" spc="-3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Salary Ranges for Entry Level Accountants in </a:t>
                      </a:r>
                      <a:r>
                        <a:rPr lang="en-US" sz="1200" b="1" i="0" u="none" strike="noStrike" spc="-30">
                          <a:solidFill>
                            <a:srgbClr val="464D5D"/>
                          </a:solidFill>
                          <a:effectLst/>
                          <a:latin typeface="inherit"/>
                          <a:ea typeface="Times New Roman" panose="02020603050405020304" pitchFamily="18" charset="0"/>
                          <a:cs typeface="Arial" panose="020B0604020202020204" pitchFamily="34" charset="0"/>
                        </a:rPr>
                        <a:t>Seattle</a:t>
                      </a:r>
                      <a:r>
                        <a:rPr lang="en-US" sz="1200" b="1" i="0" u="none" strike="noStrike" spc="-3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i="0" u="none" strike="noStrike" spc="-30">
                          <a:solidFill>
                            <a:srgbClr val="464D5D"/>
                          </a:solidFill>
                          <a:effectLst/>
                          <a:latin typeface="inherit"/>
                          <a:ea typeface="Times New Roman" panose="02020603050405020304" pitchFamily="18" charset="0"/>
                          <a:cs typeface="Arial" panose="020B0604020202020204" pitchFamily="34" charset="0"/>
                        </a:rPr>
                        <a:t>WA is:</a:t>
                      </a:r>
                      <a:endParaRPr lang="en-US" sz="1400" b="0" i="0" u="none" strike="noStrike">
                        <a:effectLst/>
                        <a:latin typeface="Arial" panose="020B0604020202020204" pitchFamily="34" charset="0"/>
                      </a:endParaRPr>
                    </a:p>
                    <a:p>
                      <a:pPr marL="0" marR="0" algn="l" fontAlgn="t">
                        <a:lnSpc>
                          <a:spcPct val="107000"/>
                        </a:lnSpc>
                        <a:spcBef>
                          <a:spcPts val="0"/>
                        </a:spcBef>
                        <a:spcAft>
                          <a:spcPts val="0"/>
                        </a:spcAft>
                      </a:pPr>
                      <a:r>
                        <a:rPr lang="en-US" sz="1200" b="0" i="0" u="none" strike="noStrike" spc="-15">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From </a:t>
                      </a:r>
                      <a:r>
                        <a:rPr lang="en-US" sz="1200" b="1" i="0" u="none" strike="noStrike" spc="-15">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$61,513 to $96,263,</a:t>
                      </a:r>
                      <a:r>
                        <a:rPr lang="en-US" sz="1200" b="0" i="0" u="none" strike="noStrike" spc="-15">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 with a median salary of $94,771. The middle 67% of Entry Level Accountants makes $75,275, with the top 67% making $76,460.</a:t>
                      </a:r>
                      <a:endParaRPr lang="en-US" sz="1400" b="0" i="0" u="none" strike="noStrike">
                        <a:effectLst/>
                        <a:latin typeface="Arial" panose="020B0604020202020204" pitchFamily="34" charset="0"/>
                      </a:endParaRPr>
                    </a:p>
                  </a:txBody>
                  <a:tcPr marL="52921" marR="52921" marT="7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392518"/>
                  </a:ext>
                </a:extLst>
              </a:tr>
              <a:tr h="438265">
                <a:tc>
                  <a:txBody>
                    <a:bodyPr/>
                    <a:lstStyle/>
                    <a:p>
                      <a:pPr marL="0" marR="0" algn="l" fontAlgn="t">
                        <a:lnSpc>
                          <a:spcPct val="107000"/>
                        </a:lnSpc>
                        <a:spcBef>
                          <a:spcPts val="0"/>
                        </a:spcBef>
                        <a:spcAft>
                          <a:spcPts val="0"/>
                        </a:spcAft>
                      </a:pPr>
                      <a:r>
                        <a:rPr lang="en-US" sz="1200" b="1" i="0" u="none" strike="noStrike" spc="-30" dirty="0">
                          <a:solidFill>
                            <a:srgbClr val="464D5D"/>
                          </a:solidFill>
                          <a:effectLst/>
                          <a:latin typeface="Arial" panose="020B0604020202020204" pitchFamily="34" charset="0"/>
                          <a:ea typeface="Calibri" panose="020F0502020204030204" pitchFamily="34" charset="0"/>
                          <a:cs typeface="Times New Roman" panose="02020603050405020304" pitchFamily="18" charset="0"/>
                        </a:rPr>
                        <a:t>Salary Ranges for </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Bookkeepers is:                       </a:t>
                      </a:r>
                      <a:r>
                        <a:rPr lang="en-US" sz="1200" b="0"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Between</a:t>
                      </a:r>
                      <a:r>
                        <a:rPr lang="en-US" sz="1200" b="0"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$42,573</a:t>
                      </a:r>
                      <a:r>
                        <a:rPr lang="en-US" sz="1200" b="0"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en-US" sz="1200" b="1"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$54,416</a:t>
                      </a:r>
                      <a:r>
                        <a:rPr lang="en-US" sz="1200" b="0"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i="0" u="none" strike="noStrike" dirty="0">
                          <a:solidFill>
                            <a:srgbClr val="212221"/>
                          </a:solidFill>
                          <a:effectLst/>
                          <a:latin typeface="Arial" panose="020B0604020202020204" pitchFamily="34" charset="0"/>
                          <a:ea typeface="Times New Roman" panose="02020603050405020304" pitchFamily="18" charset="0"/>
                          <a:cs typeface="Times New Roman" panose="02020603050405020304" pitchFamily="18" charset="0"/>
                        </a:rPr>
                        <a:t>The average in Seattle as of March was $48,509.</a:t>
                      </a:r>
                      <a:endParaRPr lang="en-US" sz="1400" b="0" i="0" u="none" strike="noStrike" dirty="0">
                        <a:effectLst/>
                        <a:latin typeface="Arial" panose="020B0604020202020204" pitchFamily="34" charset="0"/>
                      </a:endParaRPr>
                    </a:p>
                  </a:txBody>
                  <a:tcPr marL="52921" marR="52921" marT="7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541380731"/>
                  </a:ext>
                </a:extLst>
              </a:tr>
              <a:tr h="438265">
                <a:tc>
                  <a:txBody>
                    <a:bodyPr/>
                    <a:lstStyle/>
                    <a:p>
                      <a:pPr marL="0" marR="0" algn="l" fontAlgn="t">
                        <a:lnSpc>
                          <a:spcPct val="107000"/>
                        </a:lnSpc>
                        <a:spcBef>
                          <a:spcPts val="0"/>
                        </a:spcBef>
                        <a:spcAft>
                          <a:spcPts val="0"/>
                        </a:spcAft>
                      </a:pPr>
                      <a:r>
                        <a:rPr lang="en-US" sz="1200" b="1" i="0" u="none" strike="noStrike" spc="-30" dirty="0">
                          <a:solidFill>
                            <a:srgbClr val="464D5D"/>
                          </a:solidFill>
                          <a:effectLst/>
                          <a:latin typeface="Arial" panose="020B0604020202020204" pitchFamily="34" charset="0"/>
                          <a:ea typeface="Calibri" panose="020F0502020204030204" pitchFamily="34" charset="0"/>
                          <a:cs typeface="Times New Roman" panose="02020603050405020304" pitchFamily="18" charset="0"/>
                        </a:rPr>
                        <a:t>Salary Ranges for </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Tax Preparers in Seattle, WA:                                            </a:t>
                      </a:r>
                      <a:r>
                        <a:rPr lang="en-US" sz="1200" b="0"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Entry level of</a:t>
                      </a: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 $65,945 and </a:t>
                      </a:r>
                      <a:r>
                        <a:rPr lang="en-US" sz="1200" b="0"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a senior level of</a:t>
                      </a: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 $115,404. </a:t>
                      </a:r>
                      <a:endParaRPr lang="en-US" sz="1400" b="0" i="0" u="none" strike="noStrike" dirty="0">
                        <a:effectLst/>
                        <a:latin typeface="Arial" panose="020B0604020202020204" pitchFamily="34" charset="0"/>
                      </a:endParaRPr>
                    </a:p>
                  </a:txBody>
                  <a:tcPr marL="52921" marR="52921" marT="7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355076715"/>
                  </a:ext>
                </a:extLst>
              </a:tr>
              <a:tr h="976393">
                <a:tc>
                  <a:txBody>
                    <a:bodyPr/>
                    <a:lstStyle/>
                    <a:p>
                      <a:pPr algn="l" fontAlgn="t">
                        <a:spcBef>
                          <a:spcPts val="0"/>
                        </a:spcBef>
                        <a:spcAft>
                          <a:spcPts val="0"/>
                        </a:spcAft>
                      </a:pPr>
                      <a:r>
                        <a:rPr lang="en-US" sz="1200" b="1" i="0" u="none" strike="noStrike" spc="-30" dirty="0">
                          <a:solidFill>
                            <a:srgbClr val="464D5D"/>
                          </a:solidFill>
                          <a:effectLst/>
                          <a:latin typeface="Arial" panose="020B0604020202020204" pitchFamily="34" charset="0"/>
                          <a:ea typeface="Calibri" panose="020F0502020204030204" pitchFamily="34" charset="0"/>
                          <a:cs typeface="Times New Roman" panose="02020603050405020304" pitchFamily="18" charset="0"/>
                        </a:rPr>
                        <a:t>Salary Ranges for Financial Services Jobs </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in Seattle, WA is:                                 </a:t>
                      </a:r>
                      <a:r>
                        <a:rPr lang="en-US" sz="1200" b="0"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Between</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 $39,000 </a:t>
                      </a:r>
                      <a:r>
                        <a:rPr lang="en-US" sz="1200" b="0"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at</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0"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entry and</a:t>
                      </a:r>
                      <a:r>
                        <a:rPr lang="en-US" sz="1200" b="1"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 $58,000 </a:t>
                      </a:r>
                      <a:r>
                        <a:rPr lang="en-US" sz="1200" b="0" i="0" u="none" strike="noStrike" spc="-30" dirty="0">
                          <a:solidFill>
                            <a:srgbClr val="464D5D"/>
                          </a:solidFill>
                          <a:effectLst/>
                          <a:latin typeface="Arial" panose="020B0604020202020204" pitchFamily="34" charset="0"/>
                          <a:ea typeface="Times New Roman" panose="02020603050405020304" pitchFamily="18" charset="0"/>
                          <a:cs typeface="Times New Roman" panose="02020603050405020304" pitchFamily="18" charset="0"/>
                        </a:rPr>
                        <a:t>at the median.</a:t>
                      </a:r>
                      <a:br>
                        <a:rPr lang="en-US" sz="8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Note: </a:t>
                      </a:r>
                      <a:r>
                        <a:rPr lang="en-US" sz="1200" b="1" i="1"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Jobs in this area vary greatly and includes fields such as banking, financial planning, property management, etc. Workers in this industry often earn</a:t>
                      </a: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i="1"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considerably</a:t>
                      </a: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i="1"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more than the median.</a:t>
                      </a:r>
                      <a:r>
                        <a:rPr lang="en-US" sz="1200" b="1" i="0" u="none" strike="noStrike" dirty="0">
                          <a:solidFill>
                            <a:srgbClr val="42424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2921" marR="52921" marT="735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180189422"/>
                  </a:ext>
                </a:extLst>
              </a:tr>
            </a:tbl>
          </a:graphicData>
        </a:graphic>
      </p:graphicFrame>
    </p:spTree>
    <p:extLst>
      <p:ext uri="{BB962C8B-B14F-4D97-AF65-F5344CB8AC3E}">
        <p14:creationId xmlns:p14="http://schemas.microsoft.com/office/powerpoint/2010/main" val="2500587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2869</TotalTime>
  <Words>1380</Words>
  <Application>Microsoft Office PowerPoint</Application>
  <PresentationFormat>On-screen Show (4:3)</PresentationFormat>
  <Paragraphs>183</Paragraphs>
  <Slides>11</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Calibri Light</vt:lpstr>
      <vt:lpstr>inherit</vt:lpstr>
      <vt:lpstr>proxima-nova</vt:lpstr>
      <vt:lpstr>Source Sans Pro</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Careers in Accounting</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Eickman, Paulette</dc:creator>
  <cp:lastModifiedBy>Alice Woods</cp:lastModifiedBy>
  <cp:revision>81</cp:revision>
  <cp:lastPrinted>2021-04-20T16:56:26Z</cp:lastPrinted>
  <dcterms:created xsi:type="dcterms:W3CDTF">2021-03-30T22:17:11Z</dcterms:created>
  <dcterms:modified xsi:type="dcterms:W3CDTF">2021-04-20T17:33:41Z</dcterms:modified>
</cp:coreProperties>
</file>